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219_0.xml" ContentType="application/vnd.ms-powerpoint.comments+xml"/>
  <Override PartName="/ppt/comments/modernComment_1DC_0.xml" ContentType="application/vnd.ms-powerpoint.comments+xml"/>
  <Override PartName="/ppt/comments/modernComment_26E_F92FDDA9.xml" ContentType="application/vnd.ms-powerpoint.comments+xml"/>
  <Override PartName="/ppt/comments/modernComment_272_C31BFEC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0" r:id="rId4"/>
    <p:sldMasterId id="2147483899" r:id="rId5"/>
  </p:sldMasterIdLst>
  <p:notesMasterIdLst>
    <p:notesMasterId r:id="rId19"/>
  </p:notesMasterIdLst>
  <p:handoutMasterIdLst>
    <p:handoutMasterId r:id="rId20"/>
  </p:handoutMasterIdLst>
  <p:sldIdLst>
    <p:sldId id="537" r:id="rId6"/>
    <p:sldId id="476" r:id="rId7"/>
    <p:sldId id="622" r:id="rId8"/>
    <p:sldId id="638" r:id="rId9"/>
    <p:sldId id="626" r:id="rId10"/>
    <p:sldId id="637" r:id="rId11"/>
    <p:sldId id="629" r:id="rId12"/>
    <p:sldId id="625" r:id="rId13"/>
    <p:sldId id="631" r:id="rId14"/>
    <p:sldId id="632" r:id="rId15"/>
    <p:sldId id="634" r:id="rId16"/>
    <p:sldId id="633" r:id="rId17"/>
    <p:sldId id="635" r:id="rId18"/>
  </p:sldIdLst>
  <p:sldSz cx="10058400" cy="7772400"/>
  <p:notesSz cx="7102475" cy="9388475"/>
  <p:defaultTextStyle>
    <a:defPPr>
      <a:defRPr lang="en-US"/>
    </a:defPPr>
    <a:lvl1pPr algn="ctr" rtl="0" eaLnBrk="0" fontAlgn="base" hangingPunct="0">
      <a:spcBef>
        <a:spcPct val="0"/>
      </a:spcBef>
      <a:spcAft>
        <a:spcPct val="0"/>
      </a:spcAft>
      <a:defRPr sz="1200" b="1" kern="1200">
        <a:solidFill>
          <a:schemeClr val="bg1"/>
        </a:solidFill>
        <a:latin typeface="Georgia" pitchFamily="18" charset="0"/>
        <a:ea typeface="+mn-ea"/>
        <a:cs typeface="Arial" charset="0"/>
      </a:defRPr>
    </a:lvl1pPr>
    <a:lvl2pPr marL="457200" algn="ctr" rtl="0" eaLnBrk="0" fontAlgn="base" hangingPunct="0">
      <a:spcBef>
        <a:spcPct val="0"/>
      </a:spcBef>
      <a:spcAft>
        <a:spcPct val="0"/>
      </a:spcAft>
      <a:defRPr sz="1200" b="1" kern="1200">
        <a:solidFill>
          <a:schemeClr val="bg1"/>
        </a:solidFill>
        <a:latin typeface="Georgia" pitchFamily="18" charset="0"/>
        <a:ea typeface="+mn-ea"/>
        <a:cs typeface="Arial" charset="0"/>
      </a:defRPr>
    </a:lvl2pPr>
    <a:lvl3pPr marL="914400" algn="ctr" rtl="0" eaLnBrk="0" fontAlgn="base" hangingPunct="0">
      <a:spcBef>
        <a:spcPct val="0"/>
      </a:spcBef>
      <a:spcAft>
        <a:spcPct val="0"/>
      </a:spcAft>
      <a:defRPr sz="1200" b="1" kern="1200">
        <a:solidFill>
          <a:schemeClr val="bg1"/>
        </a:solidFill>
        <a:latin typeface="Georgia" pitchFamily="18" charset="0"/>
        <a:ea typeface="+mn-ea"/>
        <a:cs typeface="Arial" charset="0"/>
      </a:defRPr>
    </a:lvl3pPr>
    <a:lvl4pPr marL="1371600" algn="ctr" rtl="0" eaLnBrk="0" fontAlgn="base" hangingPunct="0">
      <a:spcBef>
        <a:spcPct val="0"/>
      </a:spcBef>
      <a:spcAft>
        <a:spcPct val="0"/>
      </a:spcAft>
      <a:defRPr sz="1200" b="1" kern="1200">
        <a:solidFill>
          <a:schemeClr val="bg1"/>
        </a:solidFill>
        <a:latin typeface="Georgia" pitchFamily="18" charset="0"/>
        <a:ea typeface="+mn-ea"/>
        <a:cs typeface="Arial" charset="0"/>
      </a:defRPr>
    </a:lvl4pPr>
    <a:lvl5pPr marL="1828800" algn="ctr" rtl="0" eaLnBrk="0" fontAlgn="base" hangingPunct="0">
      <a:spcBef>
        <a:spcPct val="0"/>
      </a:spcBef>
      <a:spcAft>
        <a:spcPct val="0"/>
      </a:spcAft>
      <a:defRPr sz="1200" b="1" kern="1200">
        <a:solidFill>
          <a:schemeClr val="bg1"/>
        </a:solidFill>
        <a:latin typeface="Georgia" pitchFamily="18" charset="0"/>
        <a:ea typeface="+mn-ea"/>
        <a:cs typeface="Arial" charset="0"/>
      </a:defRPr>
    </a:lvl5pPr>
    <a:lvl6pPr marL="2286000" algn="l" defTabSz="914400" rtl="0" eaLnBrk="1" latinLnBrk="0" hangingPunct="1">
      <a:defRPr sz="1200" b="1" kern="1200">
        <a:solidFill>
          <a:schemeClr val="bg1"/>
        </a:solidFill>
        <a:latin typeface="Georgia" pitchFamily="18" charset="0"/>
        <a:ea typeface="+mn-ea"/>
        <a:cs typeface="Arial" charset="0"/>
      </a:defRPr>
    </a:lvl6pPr>
    <a:lvl7pPr marL="2743200" algn="l" defTabSz="914400" rtl="0" eaLnBrk="1" latinLnBrk="0" hangingPunct="1">
      <a:defRPr sz="1200" b="1" kern="1200">
        <a:solidFill>
          <a:schemeClr val="bg1"/>
        </a:solidFill>
        <a:latin typeface="Georgia" pitchFamily="18" charset="0"/>
        <a:ea typeface="+mn-ea"/>
        <a:cs typeface="Arial" charset="0"/>
      </a:defRPr>
    </a:lvl7pPr>
    <a:lvl8pPr marL="3200400" algn="l" defTabSz="914400" rtl="0" eaLnBrk="1" latinLnBrk="0" hangingPunct="1">
      <a:defRPr sz="1200" b="1" kern="1200">
        <a:solidFill>
          <a:schemeClr val="bg1"/>
        </a:solidFill>
        <a:latin typeface="Georgia" pitchFamily="18" charset="0"/>
        <a:ea typeface="+mn-ea"/>
        <a:cs typeface="Arial" charset="0"/>
      </a:defRPr>
    </a:lvl8pPr>
    <a:lvl9pPr marL="3657600" algn="l" defTabSz="914400" rtl="0" eaLnBrk="1" latinLnBrk="0" hangingPunct="1">
      <a:defRPr sz="1200" b="1" kern="1200">
        <a:solidFill>
          <a:schemeClr val="bg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942">
          <p15:clr>
            <a:srgbClr val="A4A3A4"/>
          </p15:clr>
        </p15:guide>
        <p15:guide id="2" pos="3162">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49B201-44CF-ADB4-2FB0-33D4767C7DFC}" name="Devon Dafonseca" initials="DD" userId="S::ddafonseca@nwfinancial.com::9dee8212-a8a1-4274-a3c3-5d9d33a7d254" providerId="AD"/>
  <p188:author id="{CF0E2D1D-8C41-9439-1D67-ED890DD8A332}" name="Guest User" initials="GU" userId="S::urn:spo:anon#ce0fd557bd89377ca0d6e1b53a90615bd3ef789108c34a5ec770252a098896ee::" providerId="AD"/>
  <p188:author id="{A3C4E8A4-3C1C-EA4C-498B-8CC89B22413F}" name="Tom Beckett" initials="TB" userId="S::tbeckett@nwfinancial.com::25211f77-4b9a-4929-b882-06fa43843d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Mariniello" initials="DM" lastIdx="2" clrIdx="0">
    <p:extLst>
      <p:ext uri="{19B8F6BF-5375-455C-9EA6-DF929625EA0E}">
        <p15:presenceInfo xmlns:p15="http://schemas.microsoft.com/office/powerpoint/2012/main" userId="S::dmariniello@nwfinancial.com::3a22cb4c-176f-4980-b944-34d72963b75f" providerId="AD"/>
      </p:ext>
    </p:extLst>
  </p:cmAuthor>
  <p:cmAuthor id="2" name="Devon Dafonseca" initials="DD" lastIdx="1" clrIdx="1">
    <p:extLst>
      <p:ext uri="{19B8F6BF-5375-455C-9EA6-DF929625EA0E}">
        <p15:presenceInfo xmlns:p15="http://schemas.microsoft.com/office/powerpoint/2012/main" userId="S::ddafonseca@nwfinancial.com::9dee8212-a8a1-4274-a3c3-5d9d33a7d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53B"/>
    <a:srgbClr val="008000"/>
    <a:srgbClr val="004306"/>
    <a:srgbClr val="B2B2B2"/>
    <a:srgbClr val="D7D7D7"/>
    <a:srgbClr val="B4B4B4"/>
    <a:srgbClr val="800000"/>
    <a:srgbClr val="FF3300"/>
    <a:srgbClr val="FFFFFF"/>
    <a:srgbClr val="FFF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8" autoAdjust="0"/>
    <p:restoredTop sz="86410" autoAdjust="0"/>
  </p:normalViewPr>
  <p:slideViewPr>
    <p:cSldViewPr snapToGrid="0">
      <p:cViewPr varScale="1">
        <p:scale>
          <a:sx n="52" d="100"/>
          <a:sy n="52" d="100"/>
        </p:scale>
        <p:origin x="512" y="40"/>
      </p:cViewPr>
      <p:guideLst>
        <p:guide orient="horz" pos="942"/>
        <p:guide pos="316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1128" y="108"/>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modernComment_1DC_0.xml><?xml version="1.0" encoding="utf-8"?>
<p188:cmLst xmlns:a="http://schemas.openxmlformats.org/drawingml/2006/main" xmlns:r="http://schemas.openxmlformats.org/officeDocument/2006/relationships" xmlns:p188="http://schemas.microsoft.com/office/powerpoint/2018/8/main">
  <p188:cm id="{D95E1A7D-E6AA-4E00-9A4E-79D5694EA4C6}" authorId="{FD49B201-44CF-ADB4-2FB0-33D4767C7DFC}" status="resolved" created="2023-05-24T12:47:01.318" complete="100000">
    <ac:txMkLst xmlns:ac="http://schemas.microsoft.com/office/drawing/2013/main/command">
      <pc:docMk xmlns:pc="http://schemas.microsoft.com/office/powerpoint/2013/main/command"/>
      <pc:sldMk xmlns:pc="http://schemas.microsoft.com/office/powerpoint/2013/main/command" cId="0" sldId="476"/>
      <ac:spMk id="5" creationId="{8E4E5D1B-D90E-4BEE-9218-7BB01D55E8B6}"/>
      <ac:txMk cp="312">
        <ac:context len="512" hash="3613635599"/>
      </ac:txMk>
    </ac:txMkLst>
    <p188:pos x="4934691" y="2606556"/>
    <p188:replyLst>
      <p188:reply id="{F0BD0EBB-22BB-4F6B-B305-5DB5CFEE750C}" authorId="{A3C4E8A4-3C1C-EA4C-498B-8CC89B22413F}" created="2023-05-24T13:29:28.343">
        <p188:txBody>
          <a:bodyPr/>
          <a:lstStyle/>
          <a:p>
            <a:r>
              <a:rPr lang="en-US"/>
              <a:t>Hows this?</a:t>
            </a:r>
          </a:p>
        </p188:txBody>
      </p188:reply>
    </p188:replyLst>
    <p188:txBody>
      <a:bodyPr/>
      <a:lstStyle/>
      <a:p>
        <a:r>
          <a:rPr lang="en-US"/>
          <a:t>this needs to be changed as we are out of '22 - should read something along the  lines of all allocated funding has been disbursed to recipients as of 2022...</a:t>
        </a:r>
      </a:p>
    </p188:txBody>
  </p188:cm>
</p188:cmLst>
</file>

<file path=ppt/comments/modernComment_219_0.xml><?xml version="1.0" encoding="utf-8"?>
<p188:cmLst xmlns:a="http://schemas.openxmlformats.org/drawingml/2006/main" xmlns:r="http://schemas.openxmlformats.org/officeDocument/2006/relationships" xmlns:p188="http://schemas.microsoft.com/office/powerpoint/2018/8/main">
  <p188:cm id="{6D705608-E589-46F8-BD7C-701101983708}" authorId="{CF0E2D1D-8C41-9439-1D67-ED890DD8A332}" status="resolved" created="2023-05-24T12:44:39.318" complete="100000">
    <ac:deMkLst xmlns:ac="http://schemas.microsoft.com/office/drawing/2013/main/command">
      <pc:docMk xmlns:pc="http://schemas.microsoft.com/office/powerpoint/2013/main/command"/>
      <pc:sldMk xmlns:pc="http://schemas.microsoft.com/office/powerpoint/2013/main/command" cId="0" sldId="537"/>
      <ac:spMk id="4" creationId="{8AFB7742-C8EB-41F1-ADA9-3EC0B5060D5E}"/>
    </ac:deMkLst>
    <p188:txBody>
      <a:bodyPr/>
      <a:lstStyle/>
      <a:p>
        <a:r>
          <a:rPr lang="en-US"/>
          <a:t>Font should all be the same and uniform</a:t>
        </a:r>
      </a:p>
    </p188:txBody>
  </p188:cm>
</p188:cmLst>
</file>

<file path=ppt/comments/modernComment_26E_F92FDDA9.xml><?xml version="1.0" encoding="utf-8"?>
<p188:cmLst xmlns:a="http://schemas.openxmlformats.org/drawingml/2006/main" xmlns:r="http://schemas.openxmlformats.org/officeDocument/2006/relationships" xmlns:p188="http://schemas.microsoft.com/office/powerpoint/2018/8/main">
  <p188:cm id="{DE2ED1E0-9F6B-4EAF-AB6D-11F54359BEAF}" authorId="{FD49B201-44CF-ADB4-2FB0-33D4767C7DFC}" status="resolved" created="2023-05-24T12:50:54.172" complete="100000">
    <ac:deMkLst xmlns:ac="http://schemas.microsoft.com/office/drawing/2013/main/command">
      <pc:docMk xmlns:pc="http://schemas.microsoft.com/office/powerpoint/2013/main/command"/>
      <pc:sldMk xmlns:pc="http://schemas.microsoft.com/office/powerpoint/2013/main/command" cId="4180663721" sldId="622"/>
      <ac:spMk id="10" creationId="{489C1A79-8E14-4944-8E55-CAFC0AECE96B}"/>
    </ac:deMkLst>
    <p188:replyLst>
      <p188:reply id="{8E65DD75-29AC-45AE-B405-C3F6CF10CF31}" authorId="{A3C4E8A4-3C1C-EA4C-498B-8CC89B22413F}" created="2023-05-30T13:08:13.189">
        <p188:txBody>
          <a:bodyPr/>
          <a:lstStyle/>
          <a:p>
            <a:r>
              <a:rPr lang="en-US"/>
              <a:t>Here you go.</a:t>
            </a:r>
          </a:p>
        </p188:txBody>
      </p188:reply>
    </p188:replyLst>
    <p188:txBody>
      <a:bodyPr/>
      <a:lstStyle/>
      <a:p>
        <a:r>
          <a:rPr lang="en-US"/>
          <a:t>Here would be a good place to discuss the article Heather circulated yesterday re: funds being clawed back</a:t>
        </a:r>
      </a:p>
    </p188:txBody>
  </p188:cm>
</p188:cmLst>
</file>

<file path=ppt/comments/modernComment_272_C31BFEC1.xml><?xml version="1.0" encoding="utf-8"?>
<p188:cmLst xmlns:a="http://schemas.openxmlformats.org/drawingml/2006/main" xmlns:r="http://schemas.openxmlformats.org/officeDocument/2006/relationships" xmlns:p188="http://schemas.microsoft.com/office/powerpoint/2018/8/main">
  <p188:cm id="{56AB0A23-D51D-4016-86B1-3FA19A589640}" authorId="{FD49B201-44CF-ADB4-2FB0-33D4767C7DFC}" status="resolved" created="2023-05-24T12:59:11.911" complete="100000">
    <pc:sldMkLst xmlns:pc="http://schemas.microsoft.com/office/powerpoint/2013/main/command">
      <pc:docMk/>
      <pc:sldMk cId="3273391809" sldId="626"/>
    </pc:sldMkLst>
    <p188:txBody>
      <a:bodyPr/>
      <a:lstStyle/>
      <a:p>
        <a:r>
          <a:rPr lang="en-US"/>
          <a:t>move this up closer to the beginning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41" y="-1552"/>
            <a:ext cx="3079590" cy="419129"/>
          </a:xfrm>
          <a:prstGeom prst="rect">
            <a:avLst/>
          </a:prstGeom>
          <a:noFill/>
          <a:ln w="9525">
            <a:noFill/>
            <a:miter lim="800000"/>
            <a:headEnd/>
            <a:tailEnd/>
          </a:ln>
          <a:effectLst/>
        </p:spPr>
        <p:txBody>
          <a:bodyPr vert="horz" wrap="square" lIns="19086" tIns="0" rIns="19086" bIns="0" numCol="1" anchor="t" anchorCtr="0" compatLnSpc="1">
            <a:prstTxWarp prst="textNoShape">
              <a:avLst/>
            </a:prstTxWarp>
          </a:bodyPr>
          <a:lstStyle>
            <a:lvl1pPr algn="l" defTabSz="959116">
              <a:defRPr sz="1000" b="0" i="1">
                <a:solidFill>
                  <a:schemeClr val="tx1"/>
                </a:solidFill>
                <a:latin typeface="Helvetica" pitchFamily="34"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4024431" y="-1552"/>
            <a:ext cx="3078047" cy="419129"/>
          </a:xfrm>
          <a:prstGeom prst="rect">
            <a:avLst/>
          </a:prstGeom>
          <a:noFill/>
          <a:ln w="9525">
            <a:noFill/>
            <a:miter lim="800000"/>
            <a:headEnd/>
            <a:tailEnd/>
          </a:ln>
          <a:effectLst/>
        </p:spPr>
        <p:txBody>
          <a:bodyPr vert="horz" wrap="square" lIns="19086" tIns="0" rIns="19086" bIns="0" numCol="1" anchor="t" anchorCtr="0" compatLnSpc="1">
            <a:prstTxWarp prst="textNoShape">
              <a:avLst/>
            </a:prstTxWarp>
          </a:bodyPr>
          <a:lstStyle>
            <a:lvl1pPr algn="r" defTabSz="959116">
              <a:defRPr sz="1000" b="0" i="1">
                <a:solidFill>
                  <a:schemeClr val="tx1"/>
                </a:solidFill>
                <a:latin typeface="Helvetica" pitchFamily="34"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1541" y="8868447"/>
            <a:ext cx="3079590" cy="520029"/>
          </a:xfrm>
          <a:prstGeom prst="rect">
            <a:avLst/>
          </a:prstGeom>
          <a:noFill/>
          <a:ln w="9525">
            <a:noFill/>
            <a:miter lim="800000"/>
            <a:headEnd/>
            <a:tailEnd/>
          </a:ln>
          <a:effectLst/>
        </p:spPr>
        <p:txBody>
          <a:bodyPr vert="horz" wrap="square" lIns="19086" tIns="0" rIns="19086" bIns="0" numCol="1" anchor="b" anchorCtr="0" compatLnSpc="1">
            <a:prstTxWarp prst="textNoShape">
              <a:avLst/>
            </a:prstTxWarp>
          </a:bodyPr>
          <a:lstStyle>
            <a:lvl1pPr algn="l" defTabSz="959116">
              <a:defRPr sz="1000" b="0" i="1">
                <a:solidFill>
                  <a:schemeClr val="tx1"/>
                </a:solidFill>
                <a:latin typeface="Helvetica" pitchFamily="34"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4024431" y="8868447"/>
            <a:ext cx="3078047" cy="520029"/>
          </a:xfrm>
          <a:prstGeom prst="rect">
            <a:avLst/>
          </a:prstGeom>
          <a:noFill/>
          <a:ln w="9525">
            <a:noFill/>
            <a:miter lim="800000"/>
            <a:headEnd/>
            <a:tailEnd/>
          </a:ln>
          <a:effectLst/>
        </p:spPr>
        <p:txBody>
          <a:bodyPr vert="horz" wrap="square" lIns="19086" tIns="0" rIns="19086" bIns="0" numCol="1" anchor="b" anchorCtr="0" compatLnSpc="1">
            <a:prstTxWarp prst="textNoShape">
              <a:avLst/>
            </a:prstTxWarp>
          </a:bodyPr>
          <a:lstStyle>
            <a:lvl1pPr algn="r" defTabSz="959116">
              <a:defRPr sz="1000" b="0" i="1">
                <a:solidFill>
                  <a:schemeClr val="tx1"/>
                </a:solidFill>
                <a:latin typeface="Helvetica" pitchFamily="34" charset="0"/>
                <a:cs typeface="+mn-cs"/>
              </a:defRPr>
            </a:lvl1pPr>
          </a:lstStyle>
          <a:p>
            <a:pPr>
              <a:defRPr/>
            </a:pPr>
            <a:fld id="{2B4C325C-2A30-4C52-9A4F-871075F55307}" type="slidenum">
              <a:rPr lang="en-US"/>
              <a:pPr>
                <a:defRPr/>
              </a:pPr>
              <a:t>‹#›</a:t>
            </a:fld>
            <a:endParaRPr lang="en-US" dirty="0"/>
          </a:p>
        </p:txBody>
      </p:sp>
    </p:spTree>
    <p:extLst>
      <p:ext uri="{BB962C8B-B14F-4D97-AF65-F5344CB8AC3E}">
        <p14:creationId xmlns:p14="http://schemas.microsoft.com/office/powerpoint/2010/main" val="24310570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41" y="-1552"/>
            <a:ext cx="3079590" cy="419129"/>
          </a:xfrm>
          <a:prstGeom prst="rect">
            <a:avLst/>
          </a:prstGeom>
          <a:noFill/>
          <a:ln w="9525">
            <a:noFill/>
            <a:miter lim="800000"/>
            <a:headEnd/>
            <a:tailEnd/>
          </a:ln>
          <a:effectLst/>
        </p:spPr>
        <p:txBody>
          <a:bodyPr vert="horz" wrap="square" lIns="19086" tIns="0" rIns="19086" bIns="0" numCol="1" anchor="t" anchorCtr="0" compatLnSpc="1">
            <a:prstTxWarp prst="textNoShape">
              <a:avLst/>
            </a:prstTxWarp>
          </a:bodyPr>
          <a:lstStyle>
            <a:lvl1pPr algn="l" defTabSz="959116">
              <a:defRPr sz="1000" b="0" i="1">
                <a:solidFill>
                  <a:schemeClr val="tx1"/>
                </a:solidFill>
                <a:latin typeface="Helvetica" pitchFamily="34" charset="0"/>
                <a:cs typeface="+mn-cs"/>
              </a:defRPr>
            </a:lvl1pPr>
          </a:lstStyle>
          <a:p>
            <a:pPr>
              <a:defRPr/>
            </a:pPr>
            <a:endParaRPr lang="en-US" dirty="0"/>
          </a:p>
        </p:txBody>
      </p:sp>
      <p:sp>
        <p:nvSpPr>
          <p:cNvPr id="2051" name="Rectangle 3"/>
          <p:cNvSpPr>
            <a:spLocks noGrp="1" noChangeArrowheads="1"/>
          </p:cNvSpPr>
          <p:nvPr>
            <p:ph type="dt" idx="1"/>
          </p:nvPr>
        </p:nvSpPr>
        <p:spPr bwMode="auto">
          <a:xfrm>
            <a:off x="4024431" y="-1552"/>
            <a:ext cx="3078047" cy="419129"/>
          </a:xfrm>
          <a:prstGeom prst="rect">
            <a:avLst/>
          </a:prstGeom>
          <a:noFill/>
          <a:ln w="9525">
            <a:noFill/>
            <a:miter lim="800000"/>
            <a:headEnd/>
            <a:tailEnd/>
          </a:ln>
          <a:effectLst/>
        </p:spPr>
        <p:txBody>
          <a:bodyPr vert="horz" wrap="square" lIns="19086" tIns="0" rIns="19086" bIns="0" numCol="1" anchor="t" anchorCtr="0" compatLnSpc="1">
            <a:prstTxWarp prst="textNoShape">
              <a:avLst/>
            </a:prstTxWarp>
          </a:bodyPr>
          <a:lstStyle>
            <a:lvl1pPr algn="r" defTabSz="959116">
              <a:defRPr sz="1000" b="0" i="1">
                <a:solidFill>
                  <a:schemeClr val="tx1"/>
                </a:solidFill>
                <a:latin typeface="Helvetica" pitchFamily="34" charset="0"/>
                <a:cs typeface="+mn-cs"/>
              </a:defRPr>
            </a:lvl1pPr>
          </a:lstStyle>
          <a:p>
            <a:pPr>
              <a:defRPr/>
            </a:pPr>
            <a:endParaRPr lang="en-US" dirty="0"/>
          </a:p>
        </p:txBody>
      </p:sp>
      <p:sp>
        <p:nvSpPr>
          <p:cNvPr id="2052" name="Rectangle 4"/>
          <p:cNvSpPr>
            <a:spLocks noGrp="1" noChangeArrowheads="1"/>
          </p:cNvSpPr>
          <p:nvPr>
            <p:ph type="ftr" sz="quarter" idx="4"/>
          </p:nvPr>
        </p:nvSpPr>
        <p:spPr bwMode="auto">
          <a:xfrm>
            <a:off x="-1541" y="8868447"/>
            <a:ext cx="3079590" cy="520029"/>
          </a:xfrm>
          <a:prstGeom prst="rect">
            <a:avLst/>
          </a:prstGeom>
          <a:noFill/>
          <a:ln w="9525">
            <a:noFill/>
            <a:miter lim="800000"/>
            <a:headEnd/>
            <a:tailEnd/>
          </a:ln>
          <a:effectLst/>
        </p:spPr>
        <p:txBody>
          <a:bodyPr vert="horz" wrap="square" lIns="19086" tIns="0" rIns="19086" bIns="0" numCol="1" anchor="b" anchorCtr="0" compatLnSpc="1">
            <a:prstTxWarp prst="textNoShape">
              <a:avLst/>
            </a:prstTxWarp>
          </a:bodyPr>
          <a:lstStyle>
            <a:lvl1pPr algn="l" defTabSz="959116">
              <a:defRPr sz="1000" b="0" i="1">
                <a:solidFill>
                  <a:schemeClr val="tx1"/>
                </a:solidFill>
                <a:latin typeface="Helvetica" pitchFamily="34" charset="0"/>
                <a:cs typeface="+mn-cs"/>
              </a:defRPr>
            </a:lvl1pPr>
          </a:lstStyle>
          <a:p>
            <a:pPr>
              <a:defRPr/>
            </a:pPr>
            <a:endParaRPr lang="en-US" dirty="0"/>
          </a:p>
        </p:txBody>
      </p:sp>
      <p:sp>
        <p:nvSpPr>
          <p:cNvPr id="2053" name="Rectangle 5"/>
          <p:cNvSpPr>
            <a:spLocks noGrp="1" noChangeArrowheads="1"/>
          </p:cNvSpPr>
          <p:nvPr>
            <p:ph type="sldNum" sz="quarter" idx="5"/>
          </p:nvPr>
        </p:nvSpPr>
        <p:spPr bwMode="auto">
          <a:xfrm>
            <a:off x="4024431" y="8868447"/>
            <a:ext cx="3078047" cy="520029"/>
          </a:xfrm>
          <a:prstGeom prst="rect">
            <a:avLst/>
          </a:prstGeom>
          <a:noFill/>
          <a:ln w="9525">
            <a:noFill/>
            <a:miter lim="800000"/>
            <a:headEnd/>
            <a:tailEnd/>
          </a:ln>
          <a:effectLst/>
        </p:spPr>
        <p:txBody>
          <a:bodyPr vert="horz" wrap="square" lIns="19086" tIns="0" rIns="19086" bIns="0" numCol="1" anchor="b" anchorCtr="0" compatLnSpc="1">
            <a:prstTxWarp prst="textNoShape">
              <a:avLst/>
            </a:prstTxWarp>
          </a:bodyPr>
          <a:lstStyle>
            <a:lvl1pPr algn="r" defTabSz="959116">
              <a:defRPr sz="1000" b="0" i="1">
                <a:solidFill>
                  <a:schemeClr val="tx1"/>
                </a:solidFill>
                <a:latin typeface="Helvetica" pitchFamily="34" charset="0"/>
                <a:cs typeface="+mn-cs"/>
              </a:defRPr>
            </a:lvl1pPr>
          </a:lstStyle>
          <a:p>
            <a:pPr>
              <a:defRPr/>
            </a:pPr>
            <a:fld id="{A2630CBA-6938-496F-A6A4-E15273830B07}" type="slidenum">
              <a:rPr lang="en-US"/>
              <a:pPr>
                <a:defRPr/>
              </a:pPr>
              <a:t>‹#›</a:t>
            </a:fld>
            <a:endParaRPr lang="en-US" dirty="0"/>
          </a:p>
        </p:txBody>
      </p:sp>
      <p:sp>
        <p:nvSpPr>
          <p:cNvPr id="37894" name="Rectangle 7"/>
          <p:cNvSpPr>
            <a:spLocks noGrp="1" noRot="1" noChangeAspect="1" noChangeArrowheads="1" noTextEdit="1"/>
          </p:cNvSpPr>
          <p:nvPr>
            <p:ph type="sldImg" idx="2"/>
          </p:nvPr>
        </p:nvSpPr>
        <p:spPr bwMode="auto">
          <a:xfrm>
            <a:off x="1274763" y="728663"/>
            <a:ext cx="4559300" cy="3522662"/>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266981" y="4587129"/>
            <a:ext cx="4591639" cy="4281318"/>
          </a:xfrm>
          <a:prstGeom prst="rect">
            <a:avLst/>
          </a:prstGeom>
          <a:noFill/>
          <a:ln w="12700">
            <a:noFill/>
            <a:miter lim="800000"/>
            <a:headEnd type="none" w="sm" len="sm"/>
            <a:tailEnd type="none" w="sm" len="sm"/>
          </a:ln>
          <a:effectLst/>
        </p:spPr>
        <p:txBody>
          <a:bodyPr vert="horz" wrap="square" lIns="91614" tIns="45806" rIns="91614" bIns="458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3061737"/>
      </p:ext>
    </p:extLst>
  </p:cSld>
  <p:clrMap bg1="lt1" tx1="dk1" bg2="lt2" tx2="dk2" accent1="accent1" accent2="accent2" accent3="accent3" accent4="accent4" accent5="accent5" accent6="accent6" hlink="hlink" folHlink="folHlink"/>
  <p:hf sldNum="0" hdr="0" ftr="0" dt="0"/>
  <p:notesStyle>
    <a:lvl1pPr algn="l" defTabSz="1004888"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276225" indent="-274638" algn="l" defTabSz="1004888" rtl="0" eaLnBrk="0" fontAlgn="base" hangingPunct="0">
      <a:spcBef>
        <a:spcPct val="30000"/>
      </a:spcBef>
      <a:spcAft>
        <a:spcPct val="0"/>
      </a:spcAft>
      <a:buSzPct val="115000"/>
      <a:buFont typeface="Wingdings" pitchFamily="2" charset="2"/>
      <a:buChar char=""/>
      <a:defRPr sz="1200" kern="1200">
        <a:solidFill>
          <a:schemeClr val="tx1"/>
        </a:solidFill>
        <a:latin typeface="Helvetica" pitchFamily="34" charset="0"/>
        <a:ea typeface="+mn-ea"/>
        <a:cs typeface="+mn-cs"/>
      </a:defRPr>
    </a:lvl2pPr>
    <a:lvl3pPr marL="561975" indent="-284163" algn="l" defTabSz="1004888" rtl="0" eaLnBrk="0" fontAlgn="base" hangingPunct="0">
      <a:spcBef>
        <a:spcPct val="30000"/>
      </a:spcBef>
      <a:spcAft>
        <a:spcPct val="0"/>
      </a:spcAft>
      <a:buChar char="–"/>
      <a:defRPr sz="1200" kern="1200">
        <a:solidFill>
          <a:schemeClr val="tx1"/>
        </a:solidFill>
        <a:latin typeface="Helvetica" pitchFamily="34" charset="0"/>
        <a:ea typeface="+mn-ea"/>
        <a:cs typeface="+mn-cs"/>
      </a:defRPr>
    </a:lvl3pPr>
    <a:lvl4pPr marL="847725" indent="-284163" algn="l" defTabSz="1004888" rtl="0" eaLnBrk="0" fontAlgn="base" hangingPunct="0">
      <a:spcBef>
        <a:spcPct val="30000"/>
      </a:spcBef>
      <a:spcAft>
        <a:spcPct val="0"/>
      </a:spcAft>
      <a:buFont typeface="Wingdings" pitchFamily="2" charset="2"/>
      <a:buChar char=""/>
      <a:defRPr sz="1200" kern="1200">
        <a:solidFill>
          <a:schemeClr val="tx1"/>
        </a:solidFill>
        <a:latin typeface="Helvetica" pitchFamily="34" charset="0"/>
        <a:ea typeface="+mn-ea"/>
        <a:cs typeface="+mn-cs"/>
      </a:defRPr>
    </a:lvl4pPr>
    <a:lvl5pPr marL="1143000" indent="-293688" algn="l" defTabSz="1004888" rtl="0" eaLnBrk="0" fontAlgn="base" hangingPunct="0">
      <a:spcBef>
        <a:spcPct val="30000"/>
      </a:spcBef>
      <a:spcAft>
        <a:spcPct val="0"/>
      </a:spcAft>
      <a:buChar char="-"/>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r>
              <a:rPr lang="en-US" dirty="0"/>
              <a:t>Use this title page...</a:t>
            </a:r>
          </a:p>
        </p:txBody>
      </p:sp>
    </p:spTree>
    <p:extLst>
      <p:ext uri="{BB962C8B-B14F-4D97-AF65-F5344CB8AC3E}">
        <p14:creationId xmlns:p14="http://schemas.microsoft.com/office/powerpoint/2010/main" val="239893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lIns="101858" tIns="50929" rIns="101858" bIns="50929"/>
          <a:lstStyle/>
          <a:p>
            <a:r>
              <a:rPr lang="en-US" dirty="0"/>
              <a:t>Click to edit Master title style</a:t>
            </a:r>
          </a:p>
        </p:txBody>
      </p:sp>
      <p:sp>
        <p:nvSpPr>
          <p:cNvPr id="3" name="Subtitle 2"/>
          <p:cNvSpPr>
            <a:spLocks noGrp="1"/>
          </p:cNvSpPr>
          <p:nvPr>
            <p:ph type="subTitle" idx="1"/>
          </p:nvPr>
        </p:nvSpPr>
        <p:spPr>
          <a:xfrm>
            <a:off x="1508760" y="4404360"/>
            <a:ext cx="7040880" cy="1986280"/>
          </a:xfrm>
          <a:prstGeom prst="rect">
            <a:avLst/>
          </a:prstGeom>
        </p:spPr>
        <p:txBody>
          <a:bodyPr lIns="101858" tIns="50929" rIns="101858" bIns="50929"/>
          <a:lstStyle>
            <a:lvl1pPr marL="0" indent="0" algn="ctr">
              <a:buNone/>
              <a:defRPr/>
            </a:lvl1pPr>
            <a:lvl2pPr marL="509292" indent="0" algn="ctr">
              <a:buNone/>
              <a:defRPr/>
            </a:lvl2pPr>
            <a:lvl3pPr marL="1018586" indent="0" algn="ctr">
              <a:buNone/>
              <a:defRPr/>
            </a:lvl3pPr>
            <a:lvl4pPr marL="1527879" indent="0" algn="ctr">
              <a:buNone/>
              <a:defRPr/>
            </a:lvl4pPr>
            <a:lvl5pPr marL="2037173" indent="0" algn="ctr">
              <a:buNone/>
              <a:defRPr/>
            </a:lvl5pPr>
            <a:lvl6pPr marL="2546466" indent="0" algn="ctr">
              <a:buNone/>
              <a:defRPr/>
            </a:lvl6pPr>
            <a:lvl7pPr marL="3055758" indent="0" algn="ctr">
              <a:buNone/>
              <a:defRPr/>
            </a:lvl7pPr>
            <a:lvl8pPr marL="3565052" indent="0" algn="ctr">
              <a:buNone/>
              <a:defRPr/>
            </a:lvl8pPr>
            <a:lvl9pPr marL="4074344"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58" tIns="50929" rIns="101858" bIns="50929"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a:prstGeom prst="rect">
            <a:avLst/>
          </a:prstGeom>
        </p:spPr>
        <p:txBody>
          <a:bodyPr lIns="101858" tIns="50929" rIns="101858" bIns="50929"/>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r>
              <a:rPr lang="en-US" noProof="0" dirty="0"/>
              <a:t>Click icon to add picture</a:t>
            </a:r>
          </a:p>
        </p:txBody>
      </p:sp>
      <p:sp>
        <p:nvSpPr>
          <p:cNvPr id="4" name="Text Placeholder 3"/>
          <p:cNvSpPr>
            <a:spLocks noGrp="1"/>
          </p:cNvSpPr>
          <p:nvPr>
            <p:ph type="body" sz="half" idx="2"/>
          </p:nvPr>
        </p:nvSpPr>
        <p:spPr>
          <a:xfrm>
            <a:off x="1971517" y="6082983"/>
            <a:ext cx="6035040" cy="912177"/>
          </a:xfrm>
          <a:prstGeom prst="rect">
            <a:avLst/>
          </a:prstGeom>
        </p:spPr>
        <p:txBody>
          <a:bodyPr lIns="101858" tIns="50929" rIns="101858" bIns="50929"/>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58" tIns="50929" rIns="101858" bIns="50929"/>
          <a:lstStyle/>
          <a:p>
            <a:r>
              <a:rPr lang="en-US"/>
              <a:t>Click to edit Master title style</a:t>
            </a:r>
          </a:p>
        </p:txBody>
      </p:sp>
      <p:sp>
        <p:nvSpPr>
          <p:cNvPr id="3" name="Vertical Text Placeholder 2"/>
          <p:cNvSpPr>
            <a:spLocks noGrp="1"/>
          </p:cNvSpPr>
          <p:nvPr>
            <p:ph type="body" orient="vert" idx="1"/>
          </p:nvPr>
        </p:nvSpPr>
        <p:spPr>
          <a:xfrm>
            <a:off x="502920" y="1813563"/>
            <a:ext cx="9052560" cy="5129425"/>
          </a:xfrm>
          <a:prstGeom prst="rect">
            <a:avLst/>
          </a:prstGeom>
        </p:spPr>
        <p:txBody>
          <a:bodyPr vert="eaVert" lIns="101858" tIns="50929" rIns="101858" bIns="509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58" tIns="50929" rIns="101858" bIns="50929"/>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a:prstGeom prst="rect">
            <a:avLst/>
          </a:prstGeom>
        </p:spPr>
        <p:txBody>
          <a:bodyPr vert="eaVert" lIns="101858" tIns="50929" rIns="101858" bIns="509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CE28-F16C-44DF-A265-0757982C7845}"/>
              </a:ext>
            </a:extLst>
          </p:cNvPr>
          <p:cNvSpPr>
            <a:spLocks noGrp="1"/>
          </p:cNvSpPr>
          <p:nvPr>
            <p:ph type="ctrTitle"/>
          </p:nvPr>
        </p:nvSpPr>
        <p:spPr>
          <a:xfrm>
            <a:off x="1257300" y="1271588"/>
            <a:ext cx="7543800" cy="2706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19CB32-DE7D-473C-A023-81DE88DF99E2}"/>
              </a:ext>
            </a:extLst>
          </p:cNvPr>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3FDE2-46E7-4740-862B-BCBA48D0D11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153841-DAFD-49E1-82E3-D5F95F976438}"/>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BF35A0AC-7FBC-4305-9888-B10AFCE32731}"/>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249527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F3A3-5952-4351-9D71-575DC4D24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550D5-1882-48B9-929A-28C7E4F8A1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4AD32-56AF-4202-AE83-27E54E2C2F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A546DB4-EAB6-4839-A1FD-7A46ADBE1E27}"/>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20565E4C-1DD4-4569-897B-7AC828EBBF8B}"/>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311418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B60B-ECDD-443A-9F18-8E60B5C154CD}"/>
              </a:ext>
            </a:extLst>
          </p:cNvPr>
          <p:cNvSpPr>
            <a:spLocks noGrp="1"/>
          </p:cNvSpPr>
          <p:nvPr>
            <p:ph type="title"/>
          </p:nvPr>
        </p:nvSpPr>
        <p:spPr>
          <a:xfrm>
            <a:off x="685800" y="1938338"/>
            <a:ext cx="8675688" cy="32321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DA4A8-9CBC-420D-9ACC-E0CB8915600C}"/>
              </a:ext>
            </a:extLst>
          </p:cNvPr>
          <p:cNvSpPr>
            <a:spLocks noGrp="1"/>
          </p:cNvSpPr>
          <p:nvPr>
            <p:ph type="body" idx="1"/>
          </p:nvPr>
        </p:nvSpPr>
        <p:spPr>
          <a:xfrm>
            <a:off x="685800" y="5200650"/>
            <a:ext cx="8675688" cy="17002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BD1D0-483C-4590-97AE-1C7080B39F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C157D5-EF11-431C-B443-A9AFBBA08FAD}"/>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DC93A32E-7EAC-4108-A40D-82935E9BCAC0}"/>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110683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6390-5984-4308-B9DA-07B3F3896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D6F1F-C60A-4023-B3FB-A7BF8F052D08}"/>
              </a:ext>
            </a:extLst>
          </p:cNvPr>
          <p:cNvSpPr>
            <a:spLocks noGrp="1"/>
          </p:cNvSpPr>
          <p:nvPr>
            <p:ph sz="half" idx="1"/>
          </p:nvPr>
        </p:nvSpPr>
        <p:spPr>
          <a:xfrm>
            <a:off x="692150" y="2068513"/>
            <a:ext cx="4260850"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5DF0B-6C13-4AD3-9336-B89D8CA907C1}"/>
              </a:ext>
            </a:extLst>
          </p:cNvPr>
          <p:cNvSpPr>
            <a:spLocks noGrp="1"/>
          </p:cNvSpPr>
          <p:nvPr>
            <p:ph sz="half" idx="2"/>
          </p:nvPr>
        </p:nvSpPr>
        <p:spPr>
          <a:xfrm>
            <a:off x="5105400" y="2068513"/>
            <a:ext cx="4260850"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1AF7D9-9180-4E66-8EF5-5D968195694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3DF6EB-7868-4983-924F-6E362575F473}"/>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821EA453-6C9D-43C7-8B9D-65B3DB2D4BC9}"/>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140105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5878-03C5-44D3-99A4-84E4D75A0BFE}"/>
              </a:ext>
            </a:extLst>
          </p:cNvPr>
          <p:cNvSpPr>
            <a:spLocks noGrp="1"/>
          </p:cNvSpPr>
          <p:nvPr>
            <p:ph type="title"/>
          </p:nvPr>
        </p:nvSpPr>
        <p:spPr>
          <a:xfrm>
            <a:off x="692150" y="414338"/>
            <a:ext cx="8675688" cy="1501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B91EE-AD4E-43B8-9C9E-C40531AED9C8}"/>
              </a:ext>
            </a:extLst>
          </p:cNvPr>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49AA5-EDC8-40EF-B3C9-200B2CED60C7}"/>
              </a:ext>
            </a:extLst>
          </p:cNvPr>
          <p:cNvSpPr>
            <a:spLocks noGrp="1"/>
          </p:cNvSpPr>
          <p:nvPr>
            <p:ph sz="half" idx="2"/>
          </p:nvPr>
        </p:nvSpPr>
        <p:spPr>
          <a:xfrm>
            <a:off x="692150" y="2838450"/>
            <a:ext cx="425608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DC8B1-97D4-4B8D-AA95-A4392CB016B7}"/>
              </a:ext>
            </a:extLst>
          </p:cNvPr>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FEC8CE-DA58-4770-9CDD-9D5A41AE2AAA}"/>
              </a:ext>
            </a:extLst>
          </p:cNvPr>
          <p:cNvSpPr>
            <a:spLocks noGrp="1"/>
          </p:cNvSpPr>
          <p:nvPr>
            <p:ph sz="quarter" idx="4"/>
          </p:nvPr>
        </p:nvSpPr>
        <p:spPr>
          <a:xfrm>
            <a:off x="5092700" y="2838450"/>
            <a:ext cx="42751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575065-DD00-4F80-BF43-4A6CCE2EBD4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D6C461F-C45F-4612-81B2-5D2B686211CC}"/>
              </a:ext>
            </a:extLst>
          </p:cNvPr>
          <p:cNvSpPr>
            <a:spLocks noGrp="1"/>
          </p:cNvSpPr>
          <p:nvPr>
            <p:ph type="ftr" sz="quarter" idx="11"/>
          </p:nvPr>
        </p:nvSpPr>
        <p:spPr/>
        <p:txBody>
          <a:bodyPr/>
          <a:lstStyle/>
          <a:p>
            <a:r>
              <a:rPr lang="en-US"/>
              <a:t>1</a:t>
            </a:r>
          </a:p>
        </p:txBody>
      </p:sp>
      <p:sp>
        <p:nvSpPr>
          <p:cNvPr id="9" name="Slide Number Placeholder 8">
            <a:extLst>
              <a:ext uri="{FF2B5EF4-FFF2-40B4-BE49-F238E27FC236}">
                <a16:creationId xmlns:a16="http://schemas.microsoft.com/office/drawing/2014/main" id="{4E4FE354-7879-48C9-A067-51460B9A8B1A}"/>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268809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68B9-0B2B-4EAD-A96A-A42E98A638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C6FB0-8B11-4A96-93E7-C81B4297B8D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236DE-105D-48C8-9291-0572F1313969}"/>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5AABF12D-D759-4DE6-9021-A1F0B16D0415}"/>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3427811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C5112-7836-457A-8864-00BA76BEE6B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090CDC5-9873-4551-B991-2BE7560A7655}"/>
              </a:ext>
            </a:extLst>
          </p:cNvPr>
          <p:cNvSpPr>
            <a:spLocks noGrp="1"/>
          </p:cNvSpPr>
          <p:nvPr>
            <p:ph type="ftr" sz="quarter" idx="11"/>
          </p:nvPr>
        </p:nvSpPr>
        <p:spPr/>
        <p:txBody>
          <a:bodyPr/>
          <a:lstStyle/>
          <a:p>
            <a:r>
              <a:rPr lang="en-US"/>
              <a:t>1</a:t>
            </a:r>
          </a:p>
        </p:txBody>
      </p:sp>
      <p:sp>
        <p:nvSpPr>
          <p:cNvPr id="4" name="Slide Number Placeholder 3">
            <a:extLst>
              <a:ext uri="{FF2B5EF4-FFF2-40B4-BE49-F238E27FC236}">
                <a16:creationId xmlns:a16="http://schemas.microsoft.com/office/drawing/2014/main" id="{2138FA8F-4E7B-455B-9EFE-B9980BAA8C6A}"/>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269162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a:stretch>
            <a:fillRect/>
          </a:stretch>
        </p:blipFill>
        <p:spPr>
          <a:xfrm>
            <a:off x="6260466" y="7181037"/>
            <a:ext cx="2901948" cy="591363"/>
          </a:xfrm>
          <a:prstGeom prst="rect">
            <a:avLst/>
          </a:prstGeom>
        </p:spPr>
      </p:pic>
    </p:spTree>
    <p:extLst>
      <p:ext uri="{BB962C8B-B14F-4D97-AF65-F5344CB8AC3E}">
        <p14:creationId xmlns:p14="http://schemas.microsoft.com/office/powerpoint/2010/main" val="2413842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5F18-D22B-42D5-9397-51067386139C}"/>
              </a:ext>
            </a:extLst>
          </p:cNvPr>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6DA88-5229-439B-B95D-1814E247B3F0}"/>
              </a:ext>
            </a:extLst>
          </p:cNvPr>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7285C-A736-4F3D-93CC-8A218440EA33}"/>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BAE62-B5EE-432E-A54B-7C8F0ECE13E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DC5D6B-BE89-4CB9-BFAD-0E29679D9091}"/>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1ACC65DF-5BA5-4D59-8CE0-3A6A6B215462}"/>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306481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7B08-A83A-4357-916F-484373E7C520}"/>
              </a:ext>
            </a:extLst>
          </p:cNvPr>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592440-9A79-4353-843F-8F1E97D8195B}"/>
              </a:ext>
            </a:extLst>
          </p:cNvPr>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3EF9B7-F1A2-4360-BA85-7D68D1A14C9D}"/>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64D7A-38D0-4035-BC96-7973DDC68C8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F48272-8B71-488A-8C76-A912DD61F1AB}"/>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E74E6E50-D925-4408-ADBE-9320CF93B264}"/>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3805041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B31C-336B-4FCF-AC68-8D01ED35E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C18AC-524B-4CD4-B59E-38B3AB16A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9AA37-2B56-445C-8A90-49E5BD3C53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103F7D-5E64-4CF3-AC5B-996B0EABA618}"/>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C8795906-8E17-42B2-AA65-4ABD9DC5277E}"/>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945091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3E717-3E1C-4904-AFE7-B54C62B04D3E}"/>
              </a:ext>
            </a:extLst>
          </p:cNvPr>
          <p:cNvSpPr>
            <a:spLocks noGrp="1"/>
          </p:cNvSpPr>
          <p:nvPr>
            <p:ph type="title" orient="vert"/>
          </p:nvPr>
        </p:nvSpPr>
        <p:spPr>
          <a:xfrm>
            <a:off x="7197725" y="414338"/>
            <a:ext cx="2168525" cy="6586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35D9CE-986D-42C7-A3D8-64660BF7ACDA}"/>
              </a:ext>
            </a:extLst>
          </p:cNvPr>
          <p:cNvSpPr>
            <a:spLocks noGrp="1"/>
          </p:cNvSpPr>
          <p:nvPr>
            <p:ph type="body" orient="vert" idx="1"/>
          </p:nvPr>
        </p:nvSpPr>
        <p:spPr>
          <a:xfrm>
            <a:off x="692150" y="414338"/>
            <a:ext cx="6353175" cy="6586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7148F-63C1-44CB-B225-1EC8FC5066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E7990C4-2845-45C6-A5FD-8AAB1F8C14F9}"/>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F0CDC11F-5A43-4290-9760-B5C8151DB0CE}"/>
              </a:ext>
            </a:extLst>
          </p:cNvPr>
          <p:cNvSpPr>
            <a:spLocks noGrp="1"/>
          </p:cNvSpPr>
          <p:nvPr>
            <p:ph type="sldNum" sz="quarter" idx="12"/>
          </p:nvPr>
        </p:nvSpPr>
        <p:spPr/>
        <p:txBody>
          <a:bodyPr/>
          <a:lstStyle/>
          <a:p>
            <a:fld id="{D2675587-9C3D-474A-BC53-9047FFE78D75}" type="slidenum">
              <a:rPr lang="en-US" smtClean="0"/>
              <a:t>‹#›</a:t>
            </a:fld>
            <a:endParaRPr lang="en-US"/>
          </a:p>
        </p:txBody>
      </p:sp>
    </p:spTree>
    <p:extLst>
      <p:ext uri="{BB962C8B-B14F-4D97-AF65-F5344CB8AC3E}">
        <p14:creationId xmlns:p14="http://schemas.microsoft.com/office/powerpoint/2010/main" val="290727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58" tIns="50929" rIns="101858" bIns="50929"/>
          <a:lstStyle/>
          <a:p>
            <a:r>
              <a:rPr lang="en-US" dirty="0"/>
              <a:t>Click to edit Master title style</a:t>
            </a:r>
          </a:p>
        </p:txBody>
      </p:sp>
      <p:sp>
        <p:nvSpPr>
          <p:cNvPr id="3" name="Content Placeholder 2"/>
          <p:cNvSpPr>
            <a:spLocks noGrp="1"/>
          </p:cNvSpPr>
          <p:nvPr>
            <p:ph idx="1"/>
          </p:nvPr>
        </p:nvSpPr>
        <p:spPr>
          <a:xfrm>
            <a:off x="502920" y="1813563"/>
            <a:ext cx="9052560" cy="5129425"/>
          </a:xfrm>
          <a:prstGeom prst="rect">
            <a:avLst/>
          </a:prstGeom>
        </p:spPr>
        <p:txBody>
          <a:bodyPr lIns="101858" tIns="50929" rIns="101858" bIns="509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a:prstGeom prst="rect">
            <a:avLst/>
          </a:prstGeom>
        </p:spPr>
        <p:txBody>
          <a:bodyPr lIns="101858" tIns="50929" rIns="101858" bIns="50929"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a:prstGeom prst="rect">
            <a:avLst/>
          </a:prstGeom>
        </p:spPr>
        <p:txBody>
          <a:bodyPr lIns="101858" tIns="50929" rIns="101858" bIns="50929"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58" tIns="50929" rIns="101858" bIns="50929"/>
          <a:lstStyle/>
          <a:p>
            <a:r>
              <a:rPr lang="en-US"/>
              <a:t>Click to edit Master title style</a:t>
            </a:r>
          </a:p>
        </p:txBody>
      </p:sp>
      <p:sp>
        <p:nvSpPr>
          <p:cNvPr id="3" name="Content Placeholder 2"/>
          <p:cNvSpPr>
            <a:spLocks noGrp="1"/>
          </p:cNvSpPr>
          <p:nvPr>
            <p:ph sz="half" idx="1"/>
          </p:nvPr>
        </p:nvSpPr>
        <p:spPr>
          <a:xfrm>
            <a:off x="502920" y="1813563"/>
            <a:ext cx="4442460" cy="5129425"/>
          </a:xfrm>
          <a:prstGeom prst="rect">
            <a:avLst/>
          </a:prstGeom>
        </p:spPr>
        <p:txBody>
          <a:bodyPr lIns="101858" tIns="50929" rIns="101858" bIns="50929"/>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3"/>
            <a:ext cx="4442460" cy="5129425"/>
          </a:xfrm>
          <a:prstGeom prst="rect">
            <a:avLst/>
          </a:prstGeom>
        </p:spPr>
        <p:txBody>
          <a:bodyPr lIns="101858" tIns="50929" rIns="101858" bIns="50929"/>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58" tIns="50929" rIns="101858" bIns="50929"/>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a:prstGeom prst="rect">
            <a:avLst/>
          </a:prstGeom>
        </p:spPr>
        <p:txBody>
          <a:bodyPr lIns="101858" tIns="50929" rIns="101858" bIns="50929"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a:prstGeom prst="rect">
            <a:avLst/>
          </a:prstGeom>
        </p:spPr>
        <p:txBody>
          <a:bodyPr lIns="101858" tIns="50929" rIns="101858" bIns="50929"/>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a:prstGeom prst="rect">
            <a:avLst/>
          </a:prstGeom>
        </p:spPr>
        <p:txBody>
          <a:bodyPr lIns="101858" tIns="50929" rIns="101858" bIns="50929"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59"/>
            <a:ext cx="4445953" cy="4478126"/>
          </a:xfrm>
          <a:prstGeom prst="rect">
            <a:avLst/>
          </a:prstGeom>
        </p:spPr>
        <p:txBody>
          <a:bodyPr lIns="101858" tIns="50929" rIns="101858" bIns="50929"/>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58" tIns="50929" rIns="101858" bIns="50929"/>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a:prstGeom prst="rect">
            <a:avLst/>
          </a:prstGeom>
        </p:spPr>
        <p:txBody>
          <a:bodyPr lIns="101858" tIns="50929" rIns="101858" bIns="50929"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a:prstGeom prst="rect">
            <a:avLst/>
          </a:prstGeom>
        </p:spPr>
        <p:txBody>
          <a:bodyPr lIns="101858" tIns="50929" rIns="101858" bIns="50929"/>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3" y="1626447"/>
            <a:ext cx="3309144" cy="5316538"/>
          </a:xfrm>
          <a:prstGeom prst="rect">
            <a:avLst/>
          </a:prstGeom>
        </p:spPr>
        <p:txBody>
          <a:bodyPr lIns="101858" tIns="50929" rIns="101858" bIns="50929"/>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14" cstate="print"/>
          <a:srcRect/>
          <a:stretch>
            <a:fillRect/>
          </a:stretch>
        </p:blipFill>
        <p:spPr bwMode="auto">
          <a:xfrm>
            <a:off x="0" y="619125"/>
            <a:ext cx="10058400" cy="366713"/>
          </a:xfrm>
          <a:prstGeom prst="rect">
            <a:avLst/>
          </a:prstGeom>
          <a:noFill/>
          <a:ln w="9525">
            <a:noFill/>
            <a:miter lim="800000"/>
            <a:headEnd/>
            <a:tailEnd/>
          </a:ln>
        </p:spPr>
      </p:pic>
      <p:pic>
        <p:nvPicPr>
          <p:cNvPr id="7" name="Picture 3"/>
          <p:cNvPicPr>
            <a:picLocks noChangeAspect="1" noChangeArrowheads="1"/>
          </p:cNvPicPr>
          <p:nvPr userDrawn="1"/>
        </p:nvPicPr>
        <p:blipFill>
          <a:blip r:embed="rId15" cstate="print"/>
          <a:srcRect/>
          <a:stretch>
            <a:fillRect/>
          </a:stretch>
        </p:blipFill>
        <p:spPr bwMode="auto">
          <a:xfrm>
            <a:off x="0" y="6767740"/>
            <a:ext cx="10058400"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 id="2147483898"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hf hdr="0" dt="0"/>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charset="0"/>
          <a:cs typeface="Arial" charset="0"/>
        </a:defRPr>
      </a:lvl2pPr>
      <a:lvl3pPr algn="ctr" rtl="0" eaLnBrk="0" fontAlgn="base" hangingPunct="0">
        <a:spcBef>
          <a:spcPct val="0"/>
        </a:spcBef>
        <a:spcAft>
          <a:spcPct val="0"/>
        </a:spcAft>
        <a:defRPr sz="4900">
          <a:solidFill>
            <a:schemeClr val="tx2"/>
          </a:solidFill>
          <a:latin typeface="Arial" charset="0"/>
          <a:cs typeface="Arial" charset="0"/>
        </a:defRPr>
      </a:lvl3pPr>
      <a:lvl4pPr algn="ctr" rtl="0" eaLnBrk="0" fontAlgn="base" hangingPunct="0">
        <a:spcBef>
          <a:spcPct val="0"/>
        </a:spcBef>
        <a:spcAft>
          <a:spcPct val="0"/>
        </a:spcAft>
        <a:defRPr sz="4900">
          <a:solidFill>
            <a:schemeClr val="tx2"/>
          </a:solidFill>
          <a:latin typeface="Arial" charset="0"/>
          <a:cs typeface="Arial" charset="0"/>
        </a:defRPr>
      </a:lvl4pPr>
      <a:lvl5pPr algn="ctr" rtl="0" eaLnBrk="0" fontAlgn="base" hangingPunct="0">
        <a:spcBef>
          <a:spcPct val="0"/>
        </a:spcBef>
        <a:spcAft>
          <a:spcPct val="0"/>
        </a:spcAft>
        <a:defRPr sz="4900">
          <a:solidFill>
            <a:schemeClr val="tx2"/>
          </a:solidFill>
          <a:latin typeface="Arial" charset="0"/>
          <a:cs typeface="Arial" charset="0"/>
        </a:defRPr>
      </a:lvl5pPr>
      <a:lvl6pPr marL="509352" algn="ctr" rtl="0" eaLnBrk="1" fontAlgn="base" hangingPunct="1">
        <a:spcBef>
          <a:spcPct val="0"/>
        </a:spcBef>
        <a:spcAft>
          <a:spcPct val="0"/>
        </a:spcAft>
        <a:defRPr sz="4900">
          <a:solidFill>
            <a:schemeClr val="tx2"/>
          </a:solidFill>
          <a:latin typeface="Arial" charset="0"/>
          <a:cs typeface="Arial" charset="0"/>
        </a:defRPr>
      </a:lvl6pPr>
      <a:lvl7pPr marL="1018705" algn="ctr" rtl="0" eaLnBrk="1" fontAlgn="base" hangingPunct="1">
        <a:spcBef>
          <a:spcPct val="0"/>
        </a:spcBef>
        <a:spcAft>
          <a:spcPct val="0"/>
        </a:spcAft>
        <a:defRPr sz="4900">
          <a:solidFill>
            <a:schemeClr val="tx2"/>
          </a:solidFill>
          <a:latin typeface="Arial" charset="0"/>
          <a:cs typeface="Arial" charset="0"/>
        </a:defRPr>
      </a:lvl7pPr>
      <a:lvl8pPr marL="1528058" algn="ctr" rtl="0" eaLnBrk="1" fontAlgn="base" hangingPunct="1">
        <a:spcBef>
          <a:spcPct val="0"/>
        </a:spcBef>
        <a:spcAft>
          <a:spcPct val="0"/>
        </a:spcAft>
        <a:defRPr sz="4900">
          <a:solidFill>
            <a:schemeClr val="tx2"/>
          </a:solidFill>
          <a:latin typeface="Arial" charset="0"/>
          <a:cs typeface="Arial" charset="0"/>
        </a:defRPr>
      </a:lvl8pPr>
      <a:lvl9pPr marL="2037411" algn="ctr" rtl="0" eaLnBrk="1" fontAlgn="base" hangingPunct="1">
        <a:spcBef>
          <a:spcPct val="0"/>
        </a:spcBef>
        <a:spcAft>
          <a:spcPct val="0"/>
        </a:spcAft>
        <a:defRPr sz="49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rtl="0" eaLnBrk="0" fontAlgn="base" hangingPunct="0">
        <a:spcBef>
          <a:spcPct val="20000"/>
        </a:spcBef>
        <a:spcAft>
          <a:spcPct val="0"/>
        </a:spcAft>
        <a:buChar char="–"/>
        <a:defRPr sz="3100">
          <a:solidFill>
            <a:schemeClr val="tx1"/>
          </a:solidFill>
          <a:latin typeface="+mn-lt"/>
          <a:cs typeface="+mn-cs"/>
        </a:defRPr>
      </a:lvl2pPr>
      <a:lvl3pPr marL="1273175" indent="-254000" algn="l" rtl="0" eaLnBrk="0" fontAlgn="base" hangingPunct="0">
        <a:spcBef>
          <a:spcPct val="20000"/>
        </a:spcBef>
        <a:spcAft>
          <a:spcPct val="0"/>
        </a:spcAft>
        <a:buChar char="•"/>
        <a:defRPr sz="2700">
          <a:solidFill>
            <a:schemeClr val="tx1"/>
          </a:solidFill>
          <a:latin typeface="+mn-lt"/>
          <a:cs typeface="+mn-cs"/>
        </a:defRPr>
      </a:lvl3pPr>
      <a:lvl4pPr marL="1781175" indent="-254000" algn="l" rtl="0" eaLnBrk="0" fontAlgn="base" hangingPunct="0">
        <a:spcBef>
          <a:spcPct val="20000"/>
        </a:spcBef>
        <a:spcAft>
          <a:spcPct val="0"/>
        </a:spcAft>
        <a:buChar char="–"/>
        <a:defRPr sz="2200">
          <a:solidFill>
            <a:schemeClr val="tx1"/>
          </a:solidFill>
          <a:latin typeface="+mn-lt"/>
          <a:cs typeface="+mn-cs"/>
        </a:defRPr>
      </a:lvl4pPr>
      <a:lvl5pPr marL="2290763" indent="-254000" algn="l" rtl="0" eaLnBrk="0" fontAlgn="base" hangingPunct="0">
        <a:spcBef>
          <a:spcPct val="20000"/>
        </a:spcBef>
        <a:spcAft>
          <a:spcPct val="0"/>
        </a:spcAft>
        <a:buChar char="»"/>
        <a:defRPr sz="2200">
          <a:solidFill>
            <a:schemeClr val="tx1"/>
          </a:solidFill>
          <a:latin typeface="+mn-lt"/>
          <a:cs typeface="+mn-cs"/>
        </a:defRPr>
      </a:lvl5pPr>
      <a:lvl6pPr marL="2801440" indent="-254676" algn="l" rtl="0" eaLnBrk="1" fontAlgn="base" hangingPunct="1">
        <a:spcBef>
          <a:spcPct val="20000"/>
        </a:spcBef>
        <a:spcAft>
          <a:spcPct val="0"/>
        </a:spcAft>
        <a:buChar char="»"/>
        <a:defRPr sz="2200">
          <a:solidFill>
            <a:schemeClr val="tx1"/>
          </a:solidFill>
          <a:latin typeface="+mn-lt"/>
          <a:cs typeface="+mn-cs"/>
        </a:defRPr>
      </a:lvl6pPr>
      <a:lvl7pPr marL="3310793" indent="-254676" algn="l" rtl="0" eaLnBrk="1" fontAlgn="base" hangingPunct="1">
        <a:spcBef>
          <a:spcPct val="20000"/>
        </a:spcBef>
        <a:spcAft>
          <a:spcPct val="0"/>
        </a:spcAft>
        <a:buChar char="»"/>
        <a:defRPr sz="2200">
          <a:solidFill>
            <a:schemeClr val="tx1"/>
          </a:solidFill>
          <a:latin typeface="+mn-lt"/>
          <a:cs typeface="+mn-cs"/>
        </a:defRPr>
      </a:lvl7pPr>
      <a:lvl8pPr marL="3820145" indent="-254676" algn="l" rtl="0" eaLnBrk="1" fontAlgn="base" hangingPunct="1">
        <a:spcBef>
          <a:spcPct val="20000"/>
        </a:spcBef>
        <a:spcAft>
          <a:spcPct val="0"/>
        </a:spcAft>
        <a:buChar char="»"/>
        <a:defRPr sz="2200">
          <a:solidFill>
            <a:schemeClr val="tx1"/>
          </a:solidFill>
          <a:latin typeface="+mn-lt"/>
          <a:cs typeface="+mn-cs"/>
        </a:defRPr>
      </a:lvl8pPr>
      <a:lvl9pPr marL="4329498" indent="-254676" algn="l" rtl="0" eaLnBrk="1" fontAlgn="base" hangingPunct="1">
        <a:spcBef>
          <a:spcPct val="20000"/>
        </a:spcBef>
        <a:spcAft>
          <a:spcPct val="0"/>
        </a:spcAft>
        <a:buChar char="»"/>
        <a:defRPr sz="2200">
          <a:solidFill>
            <a:schemeClr val="tx1"/>
          </a:solidFill>
          <a:latin typeface="+mn-lt"/>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7CA510-6B6D-4650-8A46-81C2675CDFAB}"/>
              </a:ext>
            </a:extLst>
          </p:cNvPr>
          <p:cNvSpPr>
            <a:spLocks noGrp="1"/>
          </p:cNvSpPr>
          <p:nvPr>
            <p:ph type="title"/>
          </p:nvPr>
        </p:nvSpPr>
        <p:spPr>
          <a:xfrm>
            <a:off x="692150" y="414338"/>
            <a:ext cx="8674100"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33008B-1396-4DFA-88E8-3FD412E5830C}"/>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830EC-5042-4CD5-AAE8-D55C78A85471}"/>
              </a:ext>
            </a:extLst>
          </p:cNvPr>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613A3B4-427A-4F8D-8781-C9A558F4F2F0}"/>
              </a:ext>
            </a:extLst>
          </p:cNvPr>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a:extLst>
              <a:ext uri="{FF2B5EF4-FFF2-40B4-BE49-F238E27FC236}">
                <a16:creationId xmlns:a16="http://schemas.microsoft.com/office/drawing/2014/main" id="{F702DF16-59F6-4B8D-9377-11F40A5BA304}"/>
              </a:ext>
            </a:extLst>
          </p:cNvPr>
          <p:cNvSpPr>
            <a:spLocks noGrp="1"/>
          </p:cNvSpPr>
          <p:nvPr>
            <p:ph type="sldNum" sz="quarter" idx="4"/>
          </p:nvPr>
        </p:nvSpPr>
        <p:spPr>
          <a:xfrm>
            <a:off x="7104063" y="7204075"/>
            <a:ext cx="2262187"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2675587-9C3D-474A-BC53-9047FFE78D75}" type="slidenum">
              <a:rPr lang="en-US" smtClean="0"/>
              <a:t>‹#›</a:t>
            </a:fld>
            <a:endParaRPr lang="en-US"/>
          </a:p>
        </p:txBody>
      </p:sp>
    </p:spTree>
    <p:extLst>
      <p:ext uri="{BB962C8B-B14F-4D97-AF65-F5344CB8AC3E}">
        <p14:creationId xmlns:p14="http://schemas.microsoft.com/office/powerpoint/2010/main" val="151069533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19_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hlitzebauer@nwfinancial.com" TargetMode="External"/><Relationship Id="rId5" Type="http://schemas.openxmlformats.org/officeDocument/2006/relationships/hyperlink" Target="mailto:tbeckett@nwfinancial.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DC_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26E_F92FDDA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272_C31BFEC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LFRF.Reporting@dca.nj.gov"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home.treasury.gov/system/files/136/April-2022-PE-Report-User-Guide.pdf" TargetMode="External"/><Relationship Id="rId13" Type="http://schemas.openxmlformats.org/officeDocument/2006/relationships/hyperlink" Target="mailto:SLFRF@treasury.gov" TargetMode="External"/><Relationship Id="rId3" Type="http://schemas.openxmlformats.org/officeDocument/2006/relationships/hyperlink" Target="https://home.treasury.gov/system/files/136/SLFRF-Final-Rule.pdf" TargetMode="External"/><Relationship Id="rId7"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12" Type="http://schemas.openxmlformats.org/officeDocument/2006/relationships/hyperlink" Target="https://www.nj.gov/dca/divisions/dlgs/lfns/22/2022-08.pdf" TargetMode="External"/><Relationship Id="rId17" Type="http://schemas.openxmlformats.org/officeDocument/2006/relationships/hyperlink" Target="mailto:tbeckett@nwfinancial.com" TargetMode="External"/><Relationship Id="rId2" Type="http://schemas.openxmlformats.org/officeDocument/2006/relationships/image" Target="../media/image5.png"/><Relationship Id="rId16" Type="http://schemas.openxmlformats.org/officeDocument/2006/relationships/hyperlink" Target="mailto:hlitzebauer@nwfinancial.com" TargetMode="External"/><Relationship Id="rId1" Type="http://schemas.openxmlformats.org/officeDocument/2006/relationships/slideLayout" Target="../slideLayouts/slideLayout1.xml"/><Relationship Id="rId6" Type="http://schemas.openxmlformats.org/officeDocument/2006/relationships/hyperlink" Target="https://home.treasury.gov/system/files/136/SLFRF-Final-Rule-FAQ.pdf" TargetMode="External"/><Relationship Id="rId11" Type="http://schemas.openxmlformats.org/officeDocument/2006/relationships/hyperlink" Target="https://www.nj.gov/dca/divisions/dlgs/lfns/22/2022-07.pdf" TargetMode="External"/><Relationship Id="rId5" Type="http://schemas.openxmlformats.org/officeDocument/2006/relationships/hyperlink" Target="https://home.treasury.gov/system/files/136/SLFRF-Final-Rule-Overview.pdf" TargetMode="External"/><Relationship Id="rId15" Type="http://schemas.openxmlformats.org/officeDocument/2006/relationships/hyperlink" Target="mailto:questions@naco.org" TargetMode="External"/><Relationship Id="rId10" Type="http://schemas.openxmlformats.org/officeDocument/2006/relationships/hyperlink" Target="https://www.nlc.org/covid-19-pandemic-response/american-rescue-plan-act/" TargetMode="External"/><Relationship Id="rId4" Type="http://schemas.openxmlformats.org/officeDocument/2006/relationships/hyperlink" Target="https://home.treasury.gov/system/files/136/SLFRF-Final-Rule-Webinar.pdf" TargetMode="External"/><Relationship Id="rId9" Type="http://schemas.openxmlformats.org/officeDocument/2006/relationships/hyperlink" Target="https://www.gfoa.org/member-alert-proposal-to-claw-back-unobligated-arpa" TargetMode="External"/><Relationship Id="rId14" Type="http://schemas.openxmlformats.org/officeDocument/2006/relationships/hyperlink" Target="mailto:covidreliefitsupport@treasury.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17916" y="1754175"/>
            <a:ext cx="8022566" cy="1087762"/>
          </a:xfrm>
          <a:prstGeom prst="rect">
            <a:avLst/>
          </a:prstGeom>
          <a:noFill/>
          <a:ln w="25400">
            <a:noFill/>
            <a:miter lim="800000"/>
            <a:headEnd/>
            <a:tailEnd/>
          </a:ln>
        </p:spPr>
        <p:txBody>
          <a:bodyPr wrap="square" lIns="101882" tIns="50941" rIns="101882" bIns="50941" anchor="t">
            <a:spAutoFit/>
          </a:bodyPr>
          <a:lstStyle/>
          <a:p>
            <a:pPr marL="0" marR="0" algn="ctr">
              <a:spcBef>
                <a:spcPts val="0"/>
              </a:spcBef>
              <a:spcAft>
                <a:spcPts val="0"/>
              </a:spcAft>
            </a:pPr>
            <a:r>
              <a:rPr lang="en-US" sz="3200" kern="0" dirty="0">
                <a:solidFill>
                  <a:schemeClr val="tx1"/>
                </a:solidFill>
                <a:latin typeface="Calibri" panose="020F0502020204030204" pitchFamily="34" charset="0"/>
                <a:cs typeface="Calibri" panose="020F0502020204030204" pitchFamily="34" charset="0"/>
              </a:rPr>
              <a:t>THE TAX COLLECTORS &amp; TREASURERS </a:t>
            </a:r>
            <a:r>
              <a:rPr lang="en-US" sz="3200" b="1" kern="0" dirty="0">
                <a:solidFill>
                  <a:schemeClr val="tx1"/>
                </a:solidFill>
                <a:effectLst/>
                <a:latin typeface="Calibri" panose="020F0502020204030204" pitchFamily="34" charset="0"/>
                <a:cs typeface="Calibri" panose="020F0502020204030204" pitchFamily="34" charset="0"/>
              </a:rPr>
              <a:t>ASSOCIATION OF NEW JERSEY </a:t>
            </a:r>
            <a:r>
              <a:rPr lang="en-US" sz="3200" kern="0" dirty="0">
                <a:solidFill>
                  <a:schemeClr val="tx1"/>
                </a:solidFill>
                <a:latin typeface="Calibri" panose="020F0502020204030204" pitchFamily="34" charset="0"/>
                <a:cs typeface="Calibri" panose="020F0502020204030204" pitchFamily="34" charset="0"/>
              </a:rPr>
              <a:t>CONFERENCE</a:t>
            </a:r>
            <a:endParaRPr lang="en-US" sz="3200" b="1" kern="0" dirty="0">
              <a:solidFill>
                <a:schemeClr val="tx1"/>
              </a:solidFill>
              <a:effectLst/>
              <a:latin typeface="Calibri" panose="020F0502020204030204" pitchFamily="34" charset="0"/>
              <a:cs typeface="Calibri" panose="020F0502020204030204" pitchFamily="34" charset="0"/>
            </a:endParaRPr>
          </a:p>
        </p:txBody>
      </p:sp>
      <p:sp>
        <p:nvSpPr>
          <p:cNvPr id="35846" name="Rectangle 9"/>
          <p:cNvSpPr>
            <a:spLocks noChangeArrowheads="1"/>
          </p:cNvSpPr>
          <p:nvPr/>
        </p:nvSpPr>
        <p:spPr bwMode="auto">
          <a:xfrm>
            <a:off x="300038" y="7456488"/>
            <a:ext cx="350837" cy="315912"/>
          </a:xfrm>
          <a:prstGeom prst="rect">
            <a:avLst/>
          </a:prstGeom>
          <a:solidFill>
            <a:schemeClr val="bg1"/>
          </a:solidFill>
          <a:ln w="3175" algn="ctr">
            <a:noFill/>
            <a:miter lim="800000"/>
            <a:headEnd/>
            <a:tailEnd/>
          </a:ln>
        </p:spPr>
        <p:txBody>
          <a:bodyPr wrap="none" lIns="102590" tIns="51296" rIns="102590" bIns="51296" anchor="ctr"/>
          <a:lstStyle/>
          <a:p>
            <a:endParaRPr lang="en-US" dirty="0"/>
          </a:p>
        </p:txBody>
      </p:sp>
      <p:sp>
        <p:nvSpPr>
          <p:cNvPr id="35849" name="Rectangle 13"/>
          <p:cNvSpPr>
            <a:spLocks noChangeArrowheads="1"/>
          </p:cNvSpPr>
          <p:nvPr/>
        </p:nvSpPr>
        <p:spPr bwMode="auto">
          <a:xfrm>
            <a:off x="0" y="2317750"/>
            <a:ext cx="10058400" cy="1108075"/>
          </a:xfrm>
          <a:prstGeom prst="rect">
            <a:avLst/>
          </a:prstGeom>
          <a:noFill/>
          <a:ln w="28575" algn="ctr">
            <a:noFill/>
            <a:miter lim="800000"/>
            <a:headEnd/>
            <a:tailEnd/>
          </a:ln>
        </p:spPr>
        <p:txBody>
          <a:bodyPr wrap="none" lIns="102590" tIns="51296" rIns="102590" bIns="51296" anchor="ctr"/>
          <a:lstStyle/>
          <a:p>
            <a:endParaRPr lang="en-US" dirty="0"/>
          </a:p>
        </p:txBody>
      </p:sp>
      <p:pic>
        <p:nvPicPr>
          <p:cNvPr id="3" name="Picture 2"/>
          <p:cNvPicPr>
            <a:picLocks noChangeAspect="1"/>
          </p:cNvPicPr>
          <p:nvPr/>
        </p:nvPicPr>
        <p:blipFill>
          <a:blip r:embed="rId4"/>
          <a:stretch>
            <a:fillRect/>
          </a:stretch>
        </p:blipFill>
        <p:spPr>
          <a:xfrm>
            <a:off x="6815540" y="983233"/>
            <a:ext cx="3122786" cy="776536"/>
          </a:xfrm>
          <a:prstGeom prst="rect">
            <a:avLst/>
          </a:prstGeom>
        </p:spPr>
      </p:pic>
      <p:sp>
        <p:nvSpPr>
          <p:cNvPr id="4" name="TextBox 3">
            <a:extLst>
              <a:ext uri="{FF2B5EF4-FFF2-40B4-BE49-F238E27FC236}">
                <a16:creationId xmlns:a16="http://schemas.microsoft.com/office/drawing/2014/main" id="{8AFB7742-C8EB-41F1-ADA9-3EC0B5060D5E}"/>
              </a:ext>
            </a:extLst>
          </p:cNvPr>
          <p:cNvSpPr txBox="1"/>
          <p:nvPr/>
        </p:nvSpPr>
        <p:spPr>
          <a:xfrm>
            <a:off x="405740" y="3132119"/>
            <a:ext cx="9246917" cy="1077218"/>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The American Rescue Plan Act of 2021</a:t>
            </a:r>
          </a:p>
          <a:p>
            <a:r>
              <a:rPr lang="en-US" sz="3200" dirty="0">
                <a:solidFill>
                  <a:schemeClr val="tx1"/>
                </a:solidFill>
                <a:latin typeface="Calibri" panose="020F0502020204030204" pitchFamily="34" charset="0"/>
                <a:cs typeface="Calibri" panose="020F0502020204030204" pitchFamily="34" charset="0"/>
              </a:rPr>
              <a:t>Update </a:t>
            </a:r>
          </a:p>
        </p:txBody>
      </p:sp>
      <p:sp>
        <p:nvSpPr>
          <p:cNvPr id="8" name="Rectangle 2">
            <a:extLst>
              <a:ext uri="{FF2B5EF4-FFF2-40B4-BE49-F238E27FC236}">
                <a16:creationId xmlns:a16="http://schemas.microsoft.com/office/drawing/2014/main" id="{86090561-3BA8-20B2-213C-98A5B0DE0DCA}"/>
              </a:ext>
            </a:extLst>
          </p:cNvPr>
          <p:cNvSpPr>
            <a:spLocks noChangeArrowheads="1"/>
          </p:cNvSpPr>
          <p:nvPr/>
        </p:nvSpPr>
        <p:spPr bwMode="auto">
          <a:xfrm>
            <a:off x="749192" y="4852517"/>
            <a:ext cx="8185587" cy="2011092"/>
          </a:xfrm>
          <a:prstGeom prst="rect">
            <a:avLst/>
          </a:prstGeom>
          <a:noFill/>
          <a:ln w="25400">
            <a:noFill/>
            <a:miter lim="800000"/>
            <a:headEnd/>
            <a:tailEnd/>
          </a:ln>
        </p:spPr>
        <p:txBody>
          <a:bodyPr wrap="square" lIns="101882" tIns="50941" rIns="101882" bIns="50941" anchor="t">
            <a:spAutoFit/>
          </a:bodyPr>
          <a:lstStyle/>
          <a:p>
            <a:pPr>
              <a:spcBef>
                <a:spcPts val="0"/>
              </a:spcBef>
              <a:spcAft>
                <a:spcPts val="0"/>
              </a:spcAft>
            </a:pPr>
            <a:r>
              <a:rPr lang="en-US" sz="2800" dirty="0">
                <a:solidFill>
                  <a:schemeClr val="tx1"/>
                </a:solidFill>
                <a:latin typeface="Calibri"/>
                <a:ea typeface="Times New Roman" panose="02020603050405020304" pitchFamily="18" charset="0"/>
                <a:cs typeface="Calibri"/>
              </a:rPr>
              <a:t>Tom Beckett, Managing Director  </a:t>
            </a:r>
            <a:r>
              <a:rPr lang="en-US" sz="2800" dirty="0">
                <a:solidFill>
                  <a:schemeClr val="tx1"/>
                </a:solidFill>
                <a:latin typeface="Calibri"/>
                <a:ea typeface="Times New Roman" panose="02020603050405020304" pitchFamily="18" charset="0"/>
                <a:cs typeface="Calibri"/>
                <a:hlinkClick r:id="rId5"/>
              </a:rPr>
              <a:t>tbeckett@nwfinancial.com</a:t>
            </a:r>
            <a:endParaRPr lang="en-US" sz="2800" dirty="0">
              <a:solidFill>
                <a:schemeClr val="tx1"/>
              </a:solidFill>
              <a:latin typeface="Calibri"/>
              <a:ea typeface="Times New Roman" panose="02020603050405020304" pitchFamily="18" charset="0"/>
              <a:cs typeface="Calibri"/>
            </a:endParaRPr>
          </a:p>
          <a:p>
            <a:pPr>
              <a:spcBef>
                <a:spcPts val="0"/>
              </a:spcBef>
              <a:spcAft>
                <a:spcPts val="0"/>
              </a:spcAft>
            </a:pPr>
            <a:r>
              <a:rPr lang="en-US" sz="2800" dirty="0">
                <a:solidFill>
                  <a:schemeClr val="tx1"/>
                </a:solidFill>
                <a:latin typeface="Calibri"/>
                <a:ea typeface="Times New Roman" panose="02020603050405020304" pitchFamily="18" charset="0"/>
                <a:cs typeface="Calibri"/>
              </a:rPr>
              <a:t> Heather Litzebauer</a:t>
            </a:r>
            <a:r>
              <a:rPr lang="en-US" sz="2800" b="1" dirty="0">
                <a:solidFill>
                  <a:schemeClr val="tx1"/>
                </a:solidFill>
                <a:effectLst/>
                <a:latin typeface="Calibri"/>
                <a:ea typeface="Times New Roman" panose="02020603050405020304" pitchFamily="18" charset="0"/>
                <a:cs typeface="Calibri"/>
              </a:rPr>
              <a:t>, Managing </a:t>
            </a:r>
            <a:r>
              <a:rPr lang="en-US" sz="2800" dirty="0">
                <a:solidFill>
                  <a:schemeClr val="tx1"/>
                </a:solidFill>
                <a:latin typeface="Calibri"/>
                <a:ea typeface="Times New Roman" panose="02020603050405020304" pitchFamily="18" charset="0"/>
                <a:cs typeface="Calibri"/>
              </a:rPr>
              <a:t>Director</a:t>
            </a:r>
          </a:p>
          <a:p>
            <a:pPr>
              <a:spcBef>
                <a:spcPts val="0"/>
              </a:spcBef>
              <a:spcAft>
                <a:spcPts val="0"/>
              </a:spcAft>
            </a:pPr>
            <a:r>
              <a:rPr lang="en-US" sz="2800" b="1" dirty="0">
                <a:solidFill>
                  <a:schemeClr val="tx1"/>
                </a:solidFill>
                <a:effectLst/>
                <a:latin typeface="Calibri"/>
                <a:cs typeface="Calibri"/>
                <a:hlinkClick r:id="rId6"/>
              </a:rPr>
              <a:t>hlitzebauer@nwfinancial.com</a:t>
            </a:r>
            <a:endParaRPr lang="en-US" sz="2800" b="1" dirty="0">
              <a:solidFill>
                <a:schemeClr val="tx1"/>
              </a:solidFill>
              <a:effectLst/>
              <a:latin typeface="Calibri"/>
              <a:cs typeface="Calibri"/>
            </a:endParaRPr>
          </a:p>
          <a:p>
            <a:pPr>
              <a:spcBef>
                <a:spcPts val="0"/>
              </a:spcBef>
              <a:spcAft>
                <a:spcPts val="0"/>
              </a:spcAft>
            </a:pPr>
            <a:endParaRPr lang="en-US" b="1" dirty="0">
              <a:solidFill>
                <a:schemeClr val="tx1"/>
              </a:solidFill>
              <a:effectLst/>
            </a:endParaRP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Expenditure Categories – 2.4 to 2.29</a:t>
            </a:r>
          </a:p>
        </p:txBody>
      </p:sp>
      <p:sp>
        <p:nvSpPr>
          <p:cNvPr id="5" name="TextBox 4">
            <a:extLst>
              <a:ext uri="{FF2B5EF4-FFF2-40B4-BE49-F238E27FC236}">
                <a16:creationId xmlns:a16="http://schemas.microsoft.com/office/drawing/2014/main" id="{8E4E5D1B-D90E-4BEE-9218-7BB01D55E8B6}"/>
              </a:ext>
            </a:extLst>
          </p:cNvPr>
          <p:cNvSpPr txBox="1"/>
          <p:nvPr/>
        </p:nvSpPr>
        <p:spPr>
          <a:xfrm>
            <a:off x="235176" y="3787108"/>
            <a:ext cx="9203792" cy="982257"/>
          </a:xfrm>
          <a:prstGeom prst="rect">
            <a:avLst/>
          </a:prstGeom>
          <a:noFill/>
        </p:spPr>
        <p:txBody>
          <a:bodyPr wrap="square" rtlCol="0" anchor="ctr" anchorCtr="1">
            <a:spAutoFit/>
          </a:bodyPr>
          <a:lstStyle/>
          <a:p>
            <a:pPr marL="685800" lvl="1" indent="-228600" algn="l">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563283" cy="276999"/>
          </a:xfrm>
          <a:prstGeom prst="rect">
            <a:avLst/>
          </a:prstGeom>
          <a:noFill/>
        </p:spPr>
        <p:txBody>
          <a:bodyPr wrap="square" rtlCol="0">
            <a:spAutoFit/>
          </a:bodyPr>
          <a:lstStyle/>
          <a:p>
            <a:r>
              <a:rPr lang="en-US" dirty="0">
                <a:solidFill>
                  <a:schemeClr val="tx1"/>
                </a:solidFill>
              </a:rPr>
              <a:t>9</a:t>
            </a:r>
          </a:p>
        </p:txBody>
      </p:sp>
      <p:pic>
        <p:nvPicPr>
          <p:cNvPr id="8" name="Picture 7">
            <a:extLst>
              <a:ext uri="{FF2B5EF4-FFF2-40B4-BE49-F238E27FC236}">
                <a16:creationId xmlns:a16="http://schemas.microsoft.com/office/drawing/2014/main" id="{3AF22A16-022D-8948-0214-061AFED210B0}"/>
              </a:ext>
            </a:extLst>
          </p:cNvPr>
          <p:cNvPicPr>
            <a:picLocks noChangeAspect="1"/>
          </p:cNvPicPr>
          <p:nvPr/>
        </p:nvPicPr>
        <p:blipFill>
          <a:blip r:embed="rId3"/>
          <a:stretch>
            <a:fillRect/>
          </a:stretch>
        </p:blipFill>
        <p:spPr>
          <a:xfrm>
            <a:off x="2308562" y="974116"/>
            <a:ext cx="4703937" cy="5800309"/>
          </a:xfrm>
          <a:prstGeom prst="rect">
            <a:avLst/>
          </a:prstGeom>
        </p:spPr>
      </p:pic>
    </p:spTree>
    <p:extLst>
      <p:ext uri="{BB962C8B-B14F-4D97-AF65-F5344CB8AC3E}">
        <p14:creationId xmlns:p14="http://schemas.microsoft.com/office/powerpoint/2010/main" val="278102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Expenditure Categories – 2.3 to 5.16</a:t>
            </a:r>
          </a:p>
        </p:txBody>
      </p:sp>
      <p:sp>
        <p:nvSpPr>
          <p:cNvPr id="5" name="TextBox 4">
            <a:extLst>
              <a:ext uri="{FF2B5EF4-FFF2-40B4-BE49-F238E27FC236}">
                <a16:creationId xmlns:a16="http://schemas.microsoft.com/office/drawing/2014/main" id="{8E4E5D1B-D90E-4BEE-9218-7BB01D55E8B6}"/>
              </a:ext>
            </a:extLst>
          </p:cNvPr>
          <p:cNvSpPr txBox="1"/>
          <p:nvPr/>
        </p:nvSpPr>
        <p:spPr>
          <a:xfrm>
            <a:off x="235176" y="3787108"/>
            <a:ext cx="9203792" cy="982257"/>
          </a:xfrm>
          <a:prstGeom prst="rect">
            <a:avLst/>
          </a:prstGeom>
          <a:noFill/>
        </p:spPr>
        <p:txBody>
          <a:bodyPr wrap="square" rtlCol="0" anchor="ctr" anchorCtr="1">
            <a:spAutoFit/>
          </a:bodyPr>
          <a:lstStyle/>
          <a:p>
            <a:pPr marL="685800" lvl="1" indent="-228600" algn="l">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543619" cy="276999"/>
          </a:xfrm>
          <a:prstGeom prst="rect">
            <a:avLst/>
          </a:prstGeom>
          <a:noFill/>
        </p:spPr>
        <p:txBody>
          <a:bodyPr wrap="square" rtlCol="0">
            <a:spAutoFit/>
          </a:bodyPr>
          <a:lstStyle/>
          <a:p>
            <a:r>
              <a:rPr lang="en-US" dirty="0">
                <a:solidFill>
                  <a:schemeClr val="tx1"/>
                </a:solidFill>
              </a:rPr>
              <a:t>10</a:t>
            </a:r>
          </a:p>
        </p:txBody>
      </p:sp>
      <p:pic>
        <p:nvPicPr>
          <p:cNvPr id="7" name="Picture 6">
            <a:extLst>
              <a:ext uri="{FF2B5EF4-FFF2-40B4-BE49-F238E27FC236}">
                <a16:creationId xmlns:a16="http://schemas.microsoft.com/office/drawing/2014/main" id="{2344CD5D-4858-477A-0DDB-75E73B2967EB}"/>
              </a:ext>
            </a:extLst>
          </p:cNvPr>
          <p:cNvPicPr>
            <a:picLocks noChangeAspect="1"/>
          </p:cNvPicPr>
          <p:nvPr/>
        </p:nvPicPr>
        <p:blipFill>
          <a:blip r:embed="rId3"/>
          <a:stretch>
            <a:fillRect/>
          </a:stretch>
        </p:blipFill>
        <p:spPr>
          <a:xfrm>
            <a:off x="2523400" y="1029159"/>
            <a:ext cx="4548922" cy="5725601"/>
          </a:xfrm>
          <a:prstGeom prst="rect">
            <a:avLst/>
          </a:prstGeom>
        </p:spPr>
      </p:pic>
    </p:spTree>
    <p:extLst>
      <p:ext uri="{BB962C8B-B14F-4D97-AF65-F5344CB8AC3E}">
        <p14:creationId xmlns:p14="http://schemas.microsoft.com/office/powerpoint/2010/main" val="270720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Expenditure Categories 5.17 to 7.2</a:t>
            </a:r>
          </a:p>
        </p:txBody>
      </p:sp>
      <p:sp>
        <p:nvSpPr>
          <p:cNvPr id="5" name="TextBox 4">
            <a:extLst>
              <a:ext uri="{FF2B5EF4-FFF2-40B4-BE49-F238E27FC236}">
                <a16:creationId xmlns:a16="http://schemas.microsoft.com/office/drawing/2014/main" id="{8E4E5D1B-D90E-4BEE-9218-7BB01D55E8B6}"/>
              </a:ext>
            </a:extLst>
          </p:cNvPr>
          <p:cNvSpPr txBox="1"/>
          <p:nvPr/>
        </p:nvSpPr>
        <p:spPr>
          <a:xfrm>
            <a:off x="235176" y="3787108"/>
            <a:ext cx="9203792" cy="982257"/>
          </a:xfrm>
          <a:prstGeom prst="rect">
            <a:avLst/>
          </a:prstGeom>
          <a:noFill/>
        </p:spPr>
        <p:txBody>
          <a:bodyPr wrap="square" rtlCol="0" anchor="ctr" anchorCtr="1">
            <a:spAutoFit/>
          </a:bodyPr>
          <a:lstStyle/>
          <a:p>
            <a:pPr marL="685800" lvl="1" indent="-228600" algn="l">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543619" cy="276999"/>
          </a:xfrm>
          <a:prstGeom prst="rect">
            <a:avLst/>
          </a:prstGeom>
          <a:noFill/>
        </p:spPr>
        <p:txBody>
          <a:bodyPr wrap="square" rtlCol="0">
            <a:spAutoFit/>
          </a:bodyPr>
          <a:lstStyle/>
          <a:p>
            <a:r>
              <a:rPr lang="en-US" dirty="0">
                <a:solidFill>
                  <a:schemeClr val="tx1"/>
                </a:solidFill>
              </a:rPr>
              <a:t>11</a:t>
            </a:r>
          </a:p>
        </p:txBody>
      </p:sp>
      <p:pic>
        <p:nvPicPr>
          <p:cNvPr id="10" name="Picture 9">
            <a:extLst>
              <a:ext uri="{FF2B5EF4-FFF2-40B4-BE49-F238E27FC236}">
                <a16:creationId xmlns:a16="http://schemas.microsoft.com/office/drawing/2014/main" id="{718709F5-08AD-7C37-CFED-233F706213E6}"/>
              </a:ext>
            </a:extLst>
          </p:cNvPr>
          <p:cNvPicPr>
            <a:picLocks noChangeAspect="1"/>
          </p:cNvPicPr>
          <p:nvPr/>
        </p:nvPicPr>
        <p:blipFill>
          <a:blip r:embed="rId3"/>
          <a:stretch>
            <a:fillRect/>
          </a:stretch>
        </p:blipFill>
        <p:spPr>
          <a:xfrm>
            <a:off x="619432" y="1834177"/>
            <a:ext cx="8395824" cy="3573565"/>
          </a:xfrm>
          <a:prstGeom prst="rect">
            <a:avLst/>
          </a:prstGeom>
        </p:spPr>
      </p:pic>
    </p:spTree>
    <p:extLst>
      <p:ext uri="{BB962C8B-B14F-4D97-AF65-F5344CB8AC3E}">
        <p14:creationId xmlns:p14="http://schemas.microsoft.com/office/powerpoint/2010/main" val="158895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Questions and Conversation</a:t>
            </a: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473995" cy="276999"/>
          </a:xfrm>
          <a:prstGeom prst="rect">
            <a:avLst/>
          </a:prstGeom>
          <a:noFill/>
        </p:spPr>
        <p:txBody>
          <a:bodyPr wrap="square" rtlCol="0">
            <a:spAutoFit/>
          </a:bodyPr>
          <a:lstStyle/>
          <a:p>
            <a:r>
              <a:rPr lang="en-US" dirty="0">
                <a:solidFill>
                  <a:schemeClr val="tx1"/>
                </a:solidFill>
              </a:rPr>
              <a:t>12</a:t>
            </a:r>
          </a:p>
        </p:txBody>
      </p:sp>
      <p:pic>
        <p:nvPicPr>
          <p:cNvPr id="6146" name="Picture 2" descr="Will New Yorkers Continue With Outdoor Dining This Winter? - The New York  Times">
            <a:extLst>
              <a:ext uri="{FF2B5EF4-FFF2-40B4-BE49-F238E27FC236}">
                <a16:creationId xmlns:a16="http://schemas.microsoft.com/office/drawing/2014/main" id="{9BB890E0-B4E2-3215-B72F-79A73CDAE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52" y="1096298"/>
            <a:ext cx="3163529" cy="21090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oswale – Design, Applications and Advantages - The Constructor">
            <a:extLst>
              <a:ext uri="{FF2B5EF4-FFF2-40B4-BE49-F238E27FC236}">
                <a16:creationId xmlns:a16="http://schemas.microsoft.com/office/drawing/2014/main" id="{BBB53506-8A68-95EB-AE9C-34D4ABC69D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2692" y="2927126"/>
            <a:ext cx="4424750" cy="2109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148395-BA53-3B65-D94D-DA0012FD289C}"/>
              </a:ext>
            </a:extLst>
          </p:cNvPr>
          <p:cNvPicPr>
            <a:picLocks noChangeAspect="1"/>
          </p:cNvPicPr>
          <p:nvPr/>
        </p:nvPicPr>
        <p:blipFill>
          <a:blip r:embed="rId5"/>
          <a:stretch>
            <a:fillRect/>
          </a:stretch>
        </p:blipFill>
        <p:spPr>
          <a:xfrm>
            <a:off x="230958" y="3843115"/>
            <a:ext cx="3639802" cy="2615380"/>
          </a:xfrm>
          <a:prstGeom prst="rect">
            <a:avLst/>
          </a:prstGeom>
        </p:spPr>
      </p:pic>
      <p:pic>
        <p:nvPicPr>
          <p:cNvPr id="6150" name="Picture 6" descr="Employment Training Services | Choctaw Nation">
            <a:extLst>
              <a:ext uri="{FF2B5EF4-FFF2-40B4-BE49-F238E27FC236}">
                <a16:creationId xmlns:a16="http://schemas.microsoft.com/office/drawing/2014/main" id="{8D692699-F631-E86D-B18D-444081F9AF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843" y="1389386"/>
            <a:ext cx="4124325" cy="12185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ndiana Manufacturers Association | COVID-19 Supplier Listing | IndianaMfg">
            <a:extLst>
              <a:ext uri="{FF2B5EF4-FFF2-40B4-BE49-F238E27FC236}">
                <a16:creationId xmlns:a16="http://schemas.microsoft.com/office/drawing/2014/main" id="{109D4A01-96D0-D4D0-8232-B017CCDFAE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2846" y="5164428"/>
            <a:ext cx="31623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00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T</a:t>
            </a:r>
            <a:r>
              <a:rPr lang="en-US" sz="2800" u="sng" dirty="0">
                <a:solidFill>
                  <a:schemeClr val="tx1"/>
                </a:solidFill>
                <a:latin typeface="Calibri" panose="020F0502020204030204" pitchFamily="34" charset="0"/>
                <a:cs typeface="Calibri" panose="020F0502020204030204" pitchFamily="34" charset="0"/>
              </a:rPr>
              <a:t>HE</a:t>
            </a:r>
            <a:r>
              <a:rPr lang="en-US" sz="3200" u="sng" dirty="0">
                <a:solidFill>
                  <a:schemeClr val="tx1"/>
                </a:solidFill>
                <a:latin typeface="Calibri" panose="020F0502020204030204" pitchFamily="34" charset="0"/>
                <a:cs typeface="Calibri" panose="020F0502020204030204" pitchFamily="34" charset="0"/>
              </a:rPr>
              <a:t> A</a:t>
            </a:r>
            <a:r>
              <a:rPr lang="en-US" sz="2800" u="sng" dirty="0">
                <a:solidFill>
                  <a:schemeClr val="tx1"/>
                </a:solidFill>
                <a:latin typeface="Calibri" panose="020F0502020204030204" pitchFamily="34" charset="0"/>
                <a:cs typeface="Calibri" panose="020F0502020204030204" pitchFamily="34" charset="0"/>
              </a:rPr>
              <a:t>MERICAN </a:t>
            </a:r>
            <a:r>
              <a:rPr lang="en-US" sz="3200" u="sng" dirty="0">
                <a:solidFill>
                  <a:schemeClr val="tx1"/>
                </a:solidFill>
                <a:latin typeface="Calibri" panose="020F0502020204030204" pitchFamily="34" charset="0"/>
                <a:cs typeface="Calibri" panose="020F0502020204030204" pitchFamily="34" charset="0"/>
              </a:rPr>
              <a:t>R</a:t>
            </a:r>
            <a:r>
              <a:rPr lang="en-US" sz="2800" u="sng" dirty="0">
                <a:solidFill>
                  <a:schemeClr val="tx1"/>
                </a:solidFill>
                <a:latin typeface="Calibri" panose="020F0502020204030204" pitchFamily="34" charset="0"/>
                <a:cs typeface="Calibri" panose="020F0502020204030204" pitchFamily="34" charset="0"/>
              </a:rPr>
              <a:t>ESCUE</a:t>
            </a:r>
            <a:r>
              <a:rPr lang="en-US" sz="3200" u="sng" dirty="0">
                <a:solidFill>
                  <a:schemeClr val="tx1"/>
                </a:solidFill>
                <a:latin typeface="Calibri" panose="020F0502020204030204" pitchFamily="34" charset="0"/>
                <a:cs typeface="Calibri" panose="020F0502020204030204" pitchFamily="34" charset="0"/>
              </a:rPr>
              <a:t> P</a:t>
            </a:r>
            <a:r>
              <a:rPr lang="en-US" sz="2800" u="sng" dirty="0">
                <a:solidFill>
                  <a:schemeClr val="tx1"/>
                </a:solidFill>
                <a:latin typeface="Calibri" panose="020F0502020204030204" pitchFamily="34" charset="0"/>
                <a:cs typeface="Calibri" panose="020F0502020204030204" pitchFamily="34" charset="0"/>
              </a:rPr>
              <a:t>LAN</a:t>
            </a:r>
            <a:endParaRPr lang="en-US" sz="3200" u="sng"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E4E5D1B-D90E-4BEE-9218-7BB01D55E8B6}"/>
              </a:ext>
            </a:extLst>
          </p:cNvPr>
          <p:cNvSpPr txBox="1"/>
          <p:nvPr/>
        </p:nvSpPr>
        <p:spPr>
          <a:xfrm>
            <a:off x="244333" y="965898"/>
            <a:ext cx="9303554" cy="5570756"/>
          </a:xfrm>
          <a:prstGeom prst="rect">
            <a:avLst/>
          </a:prstGeom>
          <a:noFill/>
        </p:spPr>
        <p:txBody>
          <a:bodyPr wrap="square" lIns="91440" tIns="45720" rIns="91440" bIns="45720" rtlCol="0" anchor="ctr" anchorCtr="1">
            <a:spAutoFit/>
          </a:bodyPr>
          <a:lstStyle/>
          <a:p>
            <a:pPr marL="365760" indent="-365760" algn="just">
              <a:buFont typeface="Wingdings" panose="05000000000000000000" pitchFamily="2" charset="2"/>
              <a:buChar char="v"/>
            </a:pPr>
            <a:r>
              <a:rPr lang="en-US" sz="2000" b="0" dirty="0">
                <a:solidFill>
                  <a:schemeClr val="tx1"/>
                </a:solidFill>
                <a:latin typeface="Calibri" panose="020F0502020204030204" pitchFamily="34" charset="0"/>
                <a:cs typeface="Calibri" panose="020F0502020204030204" pitchFamily="34" charset="0"/>
              </a:rPr>
              <a:t> $1.9 trillion stimulus bill passed in March 2021</a:t>
            </a:r>
          </a:p>
          <a:p>
            <a:pPr marL="365760" indent="-365760" algn="just"/>
            <a:endParaRPr lang="en-US" b="0" dirty="0">
              <a:solidFill>
                <a:schemeClr val="tx1"/>
              </a:solidFill>
              <a:latin typeface="Calibri" panose="020F0502020204030204" pitchFamily="34" charset="0"/>
              <a:cs typeface="Calibri" panose="020F0502020204030204" pitchFamily="34" charset="0"/>
            </a:endParaRPr>
          </a:p>
          <a:p>
            <a:pPr marL="365760" indent="-365760" algn="just">
              <a:buFont typeface="Wingdings" panose="05000000000000000000" pitchFamily="2" charset="2"/>
              <a:buChar char="v"/>
            </a:pPr>
            <a:r>
              <a:rPr lang="en-US" sz="2000" b="0" dirty="0">
                <a:solidFill>
                  <a:schemeClr val="tx1"/>
                </a:solidFill>
                <a:latin typeface="Calibri" panose="020F0502020204030204" pitchFamily="34" charset="0"/>
                <a:cs typeface="Calibri" panose="020F0502020204030204" pitchFamily="34" charset="0"/>
              </a:rPr>
              <a:t> $350 billion is dedicated to Coronavirus State and Local Fiscal Recovery Fund (SLFRF) for state and local governments</a:t>
            </a:r>
          </a:p>
          <a:p>
            <a:pPr marL="365760" indent="-365760" algn="just"/>
            <a:endParaRPr lang="en-US" b="0" dirty="0">
              <a:solidFill>
                <a:schemeClr val="tx1"/>
              </a:solidFill>
              <a:latin typeface="Calibri" panose="020F0502020204030204" pitchFamily="34" charset="0"/>
              <a:cs typeface="Calibri" panose="020F0502020204030204" pitchFamily="34" charset="0"/>
            </a:endParaRPr>
          </a:p>
          <a:p>
            <a:pPr marL="365760" indent="-365760" algn="l">
              <a:buFont typeface="Wingdings" panose="05000000000000000000" pitchFamily="2" charset="2"/>
              <a:buChar char="v"/>
            </a:pPr>
            <a:r>
              <a:rPr lang="en-US" sz="2000" b="0" dirty="0">
                <a:solidFill>
                  <a:schemeClr val="tx1"/>
                </a:solidFill>
                <a:latin typeface="Calibri"/>
                <a:cs typeface="Calibri"/>
              </a:rPr>
              <a:t>Funds have been fully disbursed to state</a:t>
            </a:r>
            <a:br>
              <a:rPr lang="en-US" sz="2000" b="0" dirty="0">
                <a:solidFill>
                  <a:schemeClr val="tx1"/>
                </a:solidFill>
                <a:latin typeface="Calibri"/>
                <a:cs typeface="Calibri"/>
              </a:rPr>
            </a:br>
            <a:r>
              <a:rPr lang="en-US" sz="2000" b="0" dirty="0">
                <a:solidFill>
                  <a:schemeClr val="tx1"/>
                </a:solidFill>
                <a:latin typeface="Calibri"/>
                <a:cs typeface="Calibri"/>
              </a:rPr>
              <a:t>and local governments</a:t>
            </a:r>
            <a:br>
              <a:rPr lang="en-US" sz="2000" b="0" dirty="0">
                <a:solidFill>
                  <a:schemeClr val="tx1"/>
                </a:solidFill>
                <a:latin typeface="Calibri"/>
                <a:cs typeface="Calibri"/>
              </a:rPr>
            </a:br>
            <a:endParaRPr lang="en-US" sz="2000" b="0" dirty="0">
              <a:solidFill>
                <a:schemeClr val="tx1"/>
              </a:solidFill>
              <a:latin typeface="Calibri"/>
              <a:cs typeface="Calibri"/>
            </a:endParaRPr>
          </a:p>
          <a:p>
            <a:pPr marL="365760" indent="-365760" algn="l">
              <a:buFont typeface="Wingdings" panose="05000000000000000000" pitchFamily="2" charset="2"/>
              <a:buChar char="v"/>
            </a:pPr>
            <a:r>
              <a:rPr lang="en-US" sz="2000" b="0" dirty="0">
                <a:solidFill>
                  <a:schemeClr val="tx1"/>
                </a:solidFill>
                <a:latin typeface="Calibri" panose="020F0502020204030204" pitchFamily="34" charset="0"/>
                <a:cs typeface="Calibri" panose="020F0502020204030204" pitchFamily="34" charset="0"/>
              </a:rPr>
              <a:t>Final Rule governs the eligible uses, </a:t>
            </a:r>
            <a:br>
              <a:rPr lang="en-US" sz="2000" b="0" dirty="0">
                <a:solidFill>
                  <a:schemeClr val="tx1"/>
                </a:solidFill>
                <a:latin typeface="Calibri" panose="020F0502020204030204" pitchFamily="34" charset="0"/>
                <a:cs typeface="Calibri" panose="020F0502020204030204" pitchFamily="34" charset="0"/>
              </a:rPr>
            </a:br>
            <a:r>
              <a:rPr lang="en-US" sz="2000" b="0" dirty="0">
                <a:solidFill>
                  <a:schemeClr val="tx1"/>
                </a:solidFill>
                <a:latin typeface="Calibri" panose="020F0502020204030204" pitchFamily="34" charset="0"/>
                <a:cs typeface="Calibri" panose="020F0502020204030204" pitchFamily="34" charset="0"/>
              </a:rPr>
              <a:t>reporting requirements and timelines.</a:t>
            </a:r>
          </a:p>
          <a:p>
            <a:pPr marL="365760" indent="-365760" algn="just">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365760" indent="-365760" algn="l">
              <a:buFont typeface="Wingdings" panose="05000000000000000000" pitchFamily="2" charset="2"/>
              <a:buChar char="v"/>
            </a:pPr>
            <a:r>
              <a:rPr lang="en-US" sz="2000" b="0" dirty="0">
                <a:solidFill>
                  <a:schemeClr val="tx1"/>
                </a:solidFill>
                <a:latin typeface="Calibri"/>
                <a:cs typeface="Calibri"/>
              </a:rPr>
              <a:t>Recipients have ongoing Reporting responsibility</a:t>
            </a:r>
            <a:br>
              <a:rPr lang="en-US" sz="2000" b="0" dirty="0">
                <a:solidFill>
                  <a:schemeClr val="tx1"/>
                </a:solidFill>
                <a:latin typeface="Calibri"/>
                <a:cs typeface="Calibri"/>
              </a:rPr>
            </a:br>
            <a:r>
              <a:rPr lang="en-US" sz="2000" b="0" dirty="0">
                <a:solidFill>
                  <a:schemeClr val="tx1"/>
                </a:solidFill>
                <a:latin typeface="Calibri"/>
                <a:cs typeface="Calibri"/>
              </a:rPr>
              <a:t>including for sub-recipients.</a:t>
            </a:r>
            <a:br>
              <a:rPr lang="en-US" sz="2000" b="0" dirty="0">
                <a:solidFill>
                  <a:schemeClr val="tx1"/>
                </a:solidFill>
                <a:latin typeface="Calibri"/>
                <a:cs typeface="Calibri"/>
              </a:rPr>
            </a:br>
            <a:r>
              <a:rPr lang="en-US" sz="2000" b="0" dirty="0">
                <a:solidFill>
                  <a:schemeClr val="tx1"/>
                </a:solidFill>
                <a:latin typeface="Calibri"/>
                <a:cs typeface="Calibri"/>
              </a:rPr>
              <a:t>  </a:t>
            </a:r>
            <a:endParaRPr lang="en-US" sz="2000" b="0" dirty="0">
              <a:solidFill>
                <a:schemeClr val="tx1"/>
              </a:solidFill>
              <a:latin typeface="Calibri" panose="020F0502020204030204" pitchFamily="34" charset="0"/>
              <a:cs typeface="Calibri" panose="020F0502020204030204" pitchFamily="34" charset="0"/>
            </a:endParaRPr>
          </a:p>
          <a:p>
            <a:pPr marL="365760" indent="-365760" algn="l">
              <a:buFont typeface="Wingdings"/>
              <a:buChar char="v"/>
            </a:pPr>
            <a:r>
              <a:rPr lang="en-US" sz="2000" b="0" dirty="0">
                <a:solidFill>
                  <a:schemeClr val="tx1"/>
                </a:solidFill>
                <a:latin typeface="Calibri"/>
                <a:cs typeface="Calibri"/>
              </a:rPr>
              <a:t>Key Dates to remember:</a:t>
            </a:r>
            <a:br>
              <a:rPr lang="en-US" sz="2000" b="0" dirty="0">
                <a:solidFill>
                  <a:schemeClr val="tx1"/>
                </a:solidFill>
                <a:latin typeface="Calibri"/>
                <a:cs typeface="Calibri"/>
              </a:rPr>
            </a:br>
            <a:endParaRPr lang="en-US" sz="2000" b="0" dirty="0">
              <a:solidFill>
                <a:schemeClr val="tx1"/>
              </a:solidFill>
              <a:latin typeface="Calibri"/>
              <a:cs typeface="Calibri"/>
            </a:endParaRPr>
          </a:p>
          <a:p>
            <a:pPr marL="800100" lvl="1" indent="-342900" algn="l">
              <a:buFont typeface="Arial" panose="020B0604020202020204" pitchFamily="34" charset="0"/>
              <a:buChar char="•"/>
            </a:pPr>
            <a:r>
              <a:rPr lang="en-US" sz="2000" i="1" dirty="0">
                <a:solidFill>
                  <a:schemeClr val="tx1"/>
                </a:solidFill>
                <a:latin typeface="Calibri"/>
                <a:cs typeface="Calibri"/>
              </a:rPr>
              <a:t>Obligate</a:t>
            </a:r>
            <a:r>
              <a:rPr lang="en-US" sz="2000" b="0" dirty="0">
                <a:solidFill>
                  <a:schemeClr val="tx1"/>
                </a:solidFill>
                <a:latin typeface="Calibri"/>
                <a:cs typeface="Calibri"/>
              </a:rPr>
              <a:t> (Encumber, Contract) Funds by </a:t>
            </a:r>
            <a:br>
              <a:rPr lang="en-US" sz="2000" b="0" dirty="0">
                <a:solidFill>
                  <a:schemeClr val="tx1"/>
                </a:solidFill>
                <a:latin typeface="Calibri"/>
                <a:cs typeface="Calibri"/>
              </a:rPr>
            </a:br>
            <a:r>
              <a:rPr lang="en-US" sz="2000" b="0" dirty="0">
                <a:solidFill>
                  <a:schemeClr val="tx1"/>
                </a:solidFill>
                <a:latin typeface="Calibri"/>
                <a:cs typeface="Calibri"/>
              </a:rPr>
              <a:t>December 31, 2024.</a:t>
            </a:r>
          </a:p>
          <a:p>
            <a:pPr marL="800100" lvl="1" indent="-342900" algn="l">
              <a:buFont typeface="Arial" panose="020B0604020202020204" pitchFamily="34" charset="0"/>
              <a:buChar char="•"/>
            </a:pPr>
            <a:r>
              <a:rPr lang="en-US" sz="2000" i="1" dirty="0">
                <a:solidFill>
                  <a:schemeClr val="tx1"/>
                </a:solidFill>
                <a:latin typeface="Calibri"/>
                <a:cs typeface="Calibri"/>
              </a:rPr>
              <a:t>Spend</a:t>
            </a:r>
            <a:r>
              <a:rPr lang="en-US" sz="2000" b="0" dirty="0">
                <a:solidFill>
                  <a:schemeClr val="tx1"/>
                </a:solidFill>
                <a:latin typeface="Calibri"/>
                <a:cs typeface="Calibri"/>
              </a:rPr>
              <a:t> Funds by December 31, 2026.</a:t>
            </a: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473995" cy="276999"/>
          </a:xfrm>
          <a:prstGeom prst="rect">
            <a:avLst/>
          </a:prstGeom>
          <a:noFill/>
        </p:spPr>
        <p:txBody>
          <a:bodyPr wrap="square" rtlCol="0">
            <a:spAutoFit/>
          </a:bodyPr>
          <a:lstStyle/>
          <a:p>
            <a:r>
              <a:rPr lang="en-US" dirty="0">
                <a:solidFill>
                  <a:schemeClr val="tx1"/>
                </a:solidFill>
              </a:rPr>
              <a:t>1</a:t>
            </a:r>
          </a:p>
        </p:txBody>
      </p:sp>
      <p:pic>
        <p:nvPicPr>
          <p:cNvPr id="7" name="Picture 2" descr="1 Wg3tpjhibycis5m7napk5w - Monopoly Man Money Bags, HD Png Download ,  Transparent Png Image - PNGitem">
            <a:extLst>
              <a:ext uri="{FF2B5EF4-FFF2-40B4-BE49-F238E27FC236}">
                <a16:creationId xmlns:a16="http://schemas.microsoft.com/office/drawing/2014/main" id="{4E228A90-CDBB-9FB5-FD4A-5E37C4F18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147" y="3130204"/>
            <a:ext cx="3537310" cy="3254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23220"/>
          </a:xfrm>
          <a:prstGeom prst="rect">
            <a:avLst/>
          </a:prstGeom>
          <a:noFill/>
          <a:ln>
            <a:noFill/>
          </a:ln>
        </p:spPr>
        <p:txBody>
          <a:bodyPr wrap="square" rtlCol="0" anchor="t" anchorCtr="1">
            <a:spAutoFit/>
          </a:bodyPr>
          <a:lstStyle/>
          <a:p>
            <a:r>
              <a:rPr lang="en-US" sz="2800" u="sng" dirty="0">
                <a:solidFill>
                  <a:schemeClr val="tx1"/>
                </a:solidFill>
                <a:latin typeface="Calibri" panose="020F0502020204030204" pitchFamily="34" charset="0"/>
                <a:cs typeface="Calibri" panose="020F0502020204030204" pitchFamily="34" charset="0"/>
              </a:rPr>
              <a:t>Managing ARP Funding - Checklist</a:t>
            </a:r>
          </a:p>
        </p:txBody>
      </p:sp>
      <p:sp>
        <p:nvSpPr>
          <p:cNvPr id="7" name="TextBox 6">
            <a:extLst>
              <a:ext uri="{FF2B5EF4-FFF2-40B4-BE49-F238E27FC236}">
                <a16:creationId xmlns:a16="http://schemas.microsoft.com/office/drawing/2014/main" id="{F9A2F830-782C-48ED-A2A2-66169D9059FC}"/>
              </a:ext>
            </a:extLst>
          </p:cNvPr>
          <p:cNvSpPr txBox="1"/>
          <p:nvPr/>
        </p:nvSpPr>
        <p:spPr>
          <a:xfrm>
            <a:off x="4352846" y="7345428"/>
            <a:ext cx="473995" cy="276999"/>
          </a:xfrm>
          <a:prstGeom prst="rect">
            <a:avLst/>
          </a:prstGeom>
          <a:noFill/>
        </p:spPr>
        <p:txBody>
          <a:bodyPr wrap="square" rtlCol="0">
            <a:spAutoFit/>
          </a:bodyPr>
          <a:lstStyle/>
          <a:p>
            <a:r>
              <a:rPr lang="en-US" dirty="0">
                <a:solidFill>
                  <a:schemeClr val="tx1"/>
                </a:solidFill>
              </a:rPr>
              <a:t>2</a:t>
            </a:r>
          </a:p>
        </p:txBody>
      </p:sp>
      <p:sp>
        <p:nvSpPr>
          <p:cNvPr id="10" name="TextBox 9">
            <a:extLst>
              <a:ext uri="{FF2B5EF4-FFF2-40B4-BE49-F238E27FC236}">
                <a16:creationId xmlns:a16="http://schemas.microsoft.com/office/drawing/2014/main" id="{489C1A79-8E14-4944-8E55-CAFC0AECE96B}"/>
              </a:ext>
            </a:extLst>
          </p:cNvPr>
          <p:cNvSpPr txBox="1"/>
          <p:nvPr/>
        </p:nvSpPr>
        <p:spPr>
          <a:xfrm>
            <a:off x="153985" y="1347807"/>
            <a:ext cx="9294815" cy="4989186"/>
          </a:xfrm>
          <a:prstGeom prst="rect">
            <a:avLst/>
          </a:prstGeom>
          <a:noFill/>
        </p:spPr>
        <p:txBody>
          <a:bodyPr wrap="square" lIns="91440" tIns="45720" rIns="91440" bIns="45720" rtlCol="0" anchor="t" anchorCtr="0">
            <a:spAutoFit/>
          </a:bodyPr>
          <a:lstStyle/>
          <a:p>
            <a:pPr marL="342900" indent="-342900" algn="just">
              <a:lnSpc>
                <a:spcPct val="150000"/>
              </a:lnSpc>
              <a:buFont typeface="Wingdings" panose="05000000000000000000" pitchFamily="2" charset="2"/>
              <a:buChar char="ü"/>
            </a:pPr>
            <a:r>
              <a:rPr lang="en-US" sz="2200" dirty="0">
                <a:solidFill>
                  <a:schemeClr val="tx1"/>
                </a:solidFill>
                <a:latin typeface="Calibri" panose="020F0502020204030204" pitchFamily="34" charset="0"/>
                <a:cs typeface="Calibri" panose="020F0502020204030204" pitchFamily="34" charset="0"/>
              </a:rPr>
              <a:t>Plan strategically to make effective use of the ARP funds</a:t>
            </a:r>
          </a:p>
          <a:p>
            <a:pPr marL="342900" indent="-342900" algn="just">
              <a:lnSpc>
                <a:spcPct val="150000"/>
              </a:lnSpc>
              <a:buFont typeface="Wingdings" panose="05000000000000000000" pitchFamily="2" charset="2"/>
              <a:buChar char="ü"/>
            </a:pPr>
            <a:r>
              <a:rPr lang="en-US" sz="2200" dirty="0">
                <a:solidFill>
                  <a:schemeClr val="tx1"/>
                </a:solidFill>
                <a:latin typeface="Calibri" panose="020F0502020204030204" pitchFamily="34" charset="0"/>
                <a:cs typeface="Calibri" panose="020F0502020204030204" pitchFamily="34" charset="0"/>
              </a:rPr>
              <a:t>Develop, manage and maintain thorough recordkeeping</a:t>
            </a:r>
          </a:p>
          <a:p>
            <a:pPr marL="800100" lvl="1" indent="-342900" algn="just">
              <a:lnSpc>
                <a:spcPct val="150000"/>
              </a:lnSpc>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Review Revenue Loss calculation, if applicable</a:t>
            </a:r>
          </a:p>
          <a:p>
            <a:pPr marL="800100" lvl="1" indent="-342900" algn="just">
              <a:lnSpc>
                <a:spcPct val="150000"/>
              </a:lnSpc>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Keep records on eligibility approval</a:t>
            </a:r>
          </a:p>
          <a:p>
            <a:pPr marL="800100" lvl="1" indent="-342900" algn="just">
              <a:lnSpc>
                <a:spcPct val="150000"/>
              </a:lnSpc>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Monitor subrecipients</a:t>
            </a:r>
          </a:p>
          <a:p>
            <a:pPr marL="800100" lvl="1" indent="-342900" algn="just">
              <a:lnSpc>
                <a:spcPct val="150000"/>
              </a:lnSpc>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Submit required reports to Treasury</a:t>
            </a:r>
            <a:endParaRPr lang="en-US" sz="2200" b="0" dirty="0">
              <a:solidFill>
                <a:schemeClr val="tx1"/>
              </a:solidFill>
              <a:latin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n-US" sz="2200" dirty="0">
                <a:solidFill>
                  <a:schemeClr val="tx1"/>
                </a:solidFill>
                <a:latin typeface="Calibri" panose="020F0502020204030204" pitchFamily="34" charset="0"/>
                <a:cs typeface="Calibri" panose="020F0502020204030204" pitchFamily="34" charset="0"/>
              </a:rPr>
              <a:t>Avoid recoupment and penalties</a:t>
            </a:r>
          </a:p>
          <a:p>
            <a:pPr marL="800100" lvl="1" indent="-342900" algn="just">
              <a:lnSpc>
                <a:spcPct val="150000"/>
              </a:lnSpc>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Watch for updates from the Treasury Department</a:t>
            </a:r>
          </a:p>
          <a:p>
            <a:pPr marL="342900" indent="-342900" algn="just">
              <a:lnSpc>
                <a:spcPct val="150000"/>
              </a:lnSpc>
              <a:buFont typeface="Wingdings" panose="05000000000000000000" pitchFamily="2" charset="2"/>
              <a:buChar char="ü"/>
            </a:pPr>
            <a:r>
              <a:rPr lang="en-US" sz="2200" dirty="0">
                <a:solidFill>
                  <a:schemeClr val="tx1"/>
                </a:solidFill>
                <a:latin typeface="Calibri" panose="020F0502020204030204" pitchFamily="34" charset="0"/>
                <a:cs typeface="Calibri" panose="020F0502020204030204" pitchFamily="34" charset="0"/>
              </a:rPr>
              <a:t>Monitor “Recission or </a:t>
            </a:r>
            <a:r>
              <a:rPr lang="en-US" sz="2200" dirty="0" err="1">
                <a:solidFill>
                  <a:schemeClr val="tx1"/>
                </a:solidFill>
                <a:latin typeface="Calibri" panose="020F0502020204030204" pitchFamily="34" charset="0"/>
                <a:cs typeface="Calibri" panose="020F0502020204030204" pitchFamily="34" charset="0"/>
              </a:rPr>
              <a:t>Clawback</a:t>
            </a:r>
            <a:r>
              <a:rPr lang="en-US" sz="2200" dirty="0">
                <a:solidFill>
                  <a:schemeClr val="tx1"/>
                </a:solidFill>
                <a:latin typeface="Calibri" panose="020F0502020204030204" pitchFamily="34" charset="0"/>
                <a:cs typeface="Calibri" panose="020F0502020204030204" pitchFamily="34" charset="0"/>
              </a:rPr>
              <a:t>” Legislation</a:t>
            </a:r>
          </a:p>
          <a:p>
            <a:pPr marL="800100" lvl="1" indent="-342900" algn="just">
              <a:lnSpc>
                <a:spcPct val="150000"/>
              </a:lnSpc>
              <a:buFont typeface="Wingdings" panose="05000000000000000000" pitchFamily="2" charset="2"/>
              <a:buChar char="§"/>
            </a:pPr>
            <a:r>
              <a:rPr lang="en-US" sz="1800" b="0" dirty="0">
                <a:solidFill>
                  <a:schemeClr val="tx1"/>
                </a:solidFill>
                <a:latin typeface="Calibri" panose="020F0502020204030204" pitchFamily="34" charset="0"/>
                <a:cs typeface="Calibri" panose="020F0502020204030204" pitchFamily="34" charset="0"/>
              </a:rPr>
              <a:t>Preliminary legislation with definitional issue</a:t>
            </a:r>
          </a:p>
          <a:p>
            <a:pPr marL="800100" lvl="1" indent="-342900" algn="just">
              <a:lnSpc>
                <a:spcPct val="150000"/>
              </a:lnSpc>
              <a:buFont typeface="Wingdings" panose="05000000000000000000" pitchFamily="2" charset="2"/>
              <a:buChar char="§"/>
            </a:pPr>
            <a:r>
              <a:rPr lang="en-US" sz="1800" b="0" dirty="0">
                <a:solidFill>
                  <a:schemeClr val="tx1"/>
                </a:solidFill>
                <a:latin typeface="Calibri" panose="020F0502020204030204" pitchFamily="34" charset="0"/>
                <a:cs typeface="Calibri" panose="020F0502020204030204" pitchFamily="34" charset="0"/>
              </a:rPr>
              <a:t>What is unobligated?</a:t>
            </a:r>
          </a:p>
        </p:txBody>
      </p:sp>
    </p:spTree>
    <p:extLst>
      <p:ext uri="{BB962C8B-B14F-4D97-AF65-F5344CB8AC3E}">
        <p14:creationId xmlns:p14="http://schemas.microsoft.com/office/powerpoint/2010/main" val="418066372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391052" y="149973"/>
            <a:ext cx="8751962"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American Rescue Plan Act - Eligible Use Categories</a:t>
            </a:r>
          </a:p>
        </p:txBody>
      </p:sp>
      <p:sp>
        <p:nvSpPr>
          <p:cNvPr id="7" name="TextBox 6">
            <a:extLst>
              <a:ext uri="{FF2B5EF4-FFF2-40B4-BE49-F238E27FC236}">
                <a16:creationId xmlns:a16="http://schemas.microsoft.com/office/drawing/2014/main" id="{F9A2F830-782C-48ED-A2A2-66169D9059FC}"/>
              </a:ext>
            </a:extLst>
          </p:cNvPr>
          <p:cNvSpPr txBox="1"/>
          <p:nvPr/>
        </p:nvSpPr>
        <p:spPr>
          <a:xfrm>
            <a:off x="4352846" y="7345428"/>
            <a:ext cx="473995" cy="276999"/>
          </a:xfrm>
          <a:prstGeom prst="rect">
            <a:avLst/>
          </a:prstGeom>
          <a:noFill/>
        </p:spPr>
        <p:txBody>
          <a:bodyPr wrap="square" rtlCol="0">
            <a:spAutoFit/>
          </a:bodyPr>
          <a:lstStyle/>
          <a:p>
            <a:r>
              <a:rPr lang="en-US" dirty="0">
                <a:solidFill>
                  <a:schemeClr val="tx1"/>
                </a:solidFill>
              </a:rPr>
              <a:t>3</a:t>
            </a:r>
          </a:p>
        </p:txBody>
      </p:sp>
      <p:sp>
        <p:nvSpPr>
          <p:cNvPr id="5" name="TextBox 4">
            <a:extLst>
              <a:ext uri="{FF2B5EF4-FFF2-40B4-BE49-F238E27FC236}">
                <a16:creationId xmlns:a16="http://schemas.microsoft.com/office/drawing/2014/main" id="{76F87CC8-2DF5-9C84-1106-D89082E01124}"/>
              </a:ext>
            </a:extLst>
          </p:cNvPr>
          <p:cNvSpPr txBox="1"/>
          <p:nvPr/>
        </p:nvSpPr>
        <p:spPr>
          <a:xfrm>
            <a:off x="331100" y="1054231"/>
            <a:ext cx="9772279" cy="5755422"/>
          </a:xfrm>
          <a:prstGeom prst="rect">
            <a:avLst/>
          </a:prstGeom>
          <a:noFill/>
        </p:spPr>
        <p:txBody>
          <a:bodyPr wrap="square" lIns="91440" rtlCol="0">
            <a:spAutoFit/>
          </a:bodyPr>
          <a:lstStyle/>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Public Health</a:t>
            </a:r>
          </a:p>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Negative Economic Impacts</a:t>
            </a:r>
          </a:p>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Services to Disproportionately Impacted Communities</a:t>
            </a:r>
          </a:p>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Revenue Replacement</a:t>
            </a:r>
          </a:p>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Premium Pay</a:t>
            </a:r>
          </a:p>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Infrastructure</a:t>
            </a:r>
          </a:p>
          <a:p>
            <a:pPr marL="171450" indent="-171450" algn="l">
              <a:lnSpc>
                <a:spcPct val="150000"/>
              </a:lnSpc>
              <a:buFont typeface="Wingdings" panose="05000000000000000000" pitchFamily="2" charset="2"/>
              <a:buChar char="v"/>
            </a:pPr>
            <a:r>
              <a:rPr lang="en-US" sz="3200" dirty="0">
                <a:solidFill>
                  <a:schemeClr val="tx1"/>
                </a:solidFill>
                <a:latin typeface="Calibri" panose="020F0502020204030204" pitchFamily="34" charset="0"/>
                <a:cs typeface="Calibri" panose="020F0502020204030204" pitchFamily="34" charset="0"/>
              </a:rPr>
              <a:t>Administrative and Other</a:t>
            </a:r>
          </a:p>
          <a:p>
            <a:pPr marL="171450" indent="-171450" algn="l">
              <a:buFont typeface="Wingdings" panose="05000000000000000000" pitchFamily="2" charset="2"/>
              <a:buChar char="v"/>
            </a:pP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282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23220"/>
          </a:xfrm>
          <a:prstGeom prst="rect">
            <a:avLst/>
          </a:prstGeom>
          <a:noFill/>
          <a:ln>
            <a:noFill/>
          </a:ln>
        </p:spPr>
        <p:txBody>
          <a:bodyPr wrap="square" rtlCol="0" anchor="t" anchorCtr="1">
            <a:spAutoFit/>
          </a:bodyPr>
          <a:lstStyle/>
          <a:p>
            <a:r>
              <a:rPr lang="en-US" sz="2800" u="sng" dirty="0">
                <a:solidFill>
                  <a:schemeClr val="tx1"/>
                </a:solidFill>
                <a:latin typeface="Calibri" panose="020F0502020204030204" pitchFamily="34" charset="0"/>
                <a:cs typeface="Calibri" panose="020F0502020204030204" pitchFamily="34" charset="0"/>
              </a:rPr>
              <a:t>Reporting – Reporting Deadlines</a:t>
            </a:r>
          </a:p>
        </p:txBody>
      </p:sp>
      <p:sp>
        <p:nvSpPr>
          <p:cNvPr id="7" name="TextBox 6">
            <a:extLst>
              <a:ext uri="{FF2B5EF4-FFF2-40B4-BE49-F238E27FC236}">
                <a16:creationId xmlns:a16="http://schemas.microsoft.com/office/drawing/2014/main" id="{F9A2F830-782C-48ED-A2A2-66169D9059FC}"/>
              </a:ext>
            </a:extLst>
          </p:cNvPr>
          <p:cNvSpPr txBox="1"/>
          <p:nvPr/>
        </p:nvSpPr>
        <p:spPr>
          <a:xfrm>
            <a:off x="4323349" y="7335596"/>
            <a:ext cx="473995" cy="276999"/>
          </a:xfrm>
          <a:prstGeom prst="rect">
            <a:avLst/>
          </a:prstGeom>
          <a:noFill/>
        </p:spPr>
        <p:txBody>
          <a:bodyPr wrap="square" rtlCol="0">
            <a:spAutoFit/>
          </a:bodyPr>
          <a:lstStyle/>
          <a:p>
            <a:r>
              <a:rPr lang="en-US" dirty="0">
                <a:solidFill>
                  <a:schemeClr val="tx1"/>
                </a:solidFill>
              </a:rPr>
              <a:t>4</a:t>
            </a:r>
          </a:p>
        </p:txBody>
      </p:sp>
      <p:graphicFrame>
        <p:nvGraphicFramePr>
          <p:cNvPr id="4" name="Object 3">
            <a:extLst>
              <a:ext uri="{FF2B5EF4-FFF2-40B4-BE49-F238E27FC236}">
                <a16:creationId xmlns:a16="http://schemas.microsoft.com/office/drawing/2014/main" id="{A2B47088-EFA8-2EEA-4851-5E813936F229}"/>
              </a:ext>
            </a:extLst>
          </p:cNvPr>
          <p:cNvGraphicFramePr>
            <a:graphicFrameLocks noChangeAspect="1"/>
          </p:cNvGraphicFramePr>
          <p:nvPr>
            <p:extLst>
              <p:ext uri="{D42A27DB-BD31-4B8C-83A1-F6EECF244321}">
                <p14:modId xmlns:p14="http://schemas.microsoft.com/office/powerpoint/2010/main" val="1986739141"/>
              </p:ext>
            </p:extLst>
          </p:nvPr>
        </p:nvGraphicFramePr>
        <p:xfrm>
          <a:off x="646430" y="2145762"/>
          <a:ext cx="8414636" cy="3808898"/>
        </p:xfrm>
        <a:graphic>
          <a:graphicData uri="http://schemas.openxmlformats.org/presentationml/2006/ole">
            <mc:AlternateContent xmlns:mc="http://schemas.openxmlformats.org/markup-compatibility/2006">
              <mc:Choice xmlns:v="urn:schemas-microsoft-com:vml" Requires="v">
                <p:oleObj name="Worksheet" r:id="rId4" imgW="10353721" imgH="4686300" progId="Excel.Sheet.12">
                  <p:embed/>
                </p:oleObj>
              </mc:Choice>
              <mc:Fallback>
                <p:oleObj name="Worksheet" r:id="rId4" imgW="10353721" imgH="4686300" progId="Excel.Sheet.12">
                  <p:embed/>
                  <p:pic>
                    <p:nvPicPr>
                      <p:cNvPr id="0" name=""/>
                      <p:cNvPicPr/>
                      <p:nvPr/>
                    </p:nvPicPr>
                    <p:blipFill>
                      <a:blip r:embed="rId5"/>
                      <a:stretch>
                        <a:fillRect/>
                      </a:stretch>
                    </p:blipFill>
                    <p:spPr>
                      <a:xfrm>
                        <a:off x="646430" y="2145762"/>
                        <a:ext cx="8414636" cy="3808898"/>
                      </a:xfrm>
                      <a:prstGeom prst="rect">
                        <a:avLst/>
                      </a:prstGeom>
                      <a:ln>
                        <a:solidFill>
                          <a:schemeClr val="tx2"/>
                        </a:solidFill>
                      </a:ln>
                    </p:spPr>
                  </p:pic>
                </p:oleObj>
              </mc:Fallback>
            </mc:AlternateContent>
          </a:graphicData>
        </a:graphic>
      </p:graphicFrame>
      <p:sp>
        <p:nvSpPr>
          <p:cNvPr id="5" name="TextBox 4">
            <a:extLst>
              <a:ext uri="{FF2B5EF4-FFF2-40B4-BE49-F238E27FC236}">
                <a16:creationId xmlns:a16="http://schemas.microsoft.com/office/drawing/2014/main" id="{E974F197-A655-A85A-C7F9-C08410716DD1}"/>
              </a:ext>
            </a:extLst>
          </p:cNvPr>
          <p:cNvSpPr txBox="1"/>
          <p:nvPr/>
        </p:nvSpPr>
        <p:spPr>
          <a:xfrm>
            <a:off x="517814" y="1050693"/>
            <a:ext cx="9022771" cy="954107"/>
          </a:xfrm>
          <a:prstGeom prst="rect">
            <a:avLst/>
          </a:prstGeom>
          <a:noFill/>
        </p:spPr>
        <p:txBody>
          <a:bodyPr wrap="square" rtlCol="0">
            <a:spAutoFit/>
          </a:bodyPr>
          <a:lstStyle/>
          <a:p>
            <a:pPr marL="171450" indent="-171450">
              <a:buFont typeface="Wingdings" panose="05000000000000000000" pitchFamily="2" charset="2"/>
              <a:buChar char="v"/>
            </a:pPr>
            <a:r>
              <a:rPr lang="en-US" sz="2800" dirty="0">
                <a:solidFill>
                  <a:schemeClr val="tx1"/>
                </a:solidFill>
                <a:latin typeface="Calibri" panose="020F0502020204030204" pitchFamily="34" charset="0"/>
                <a:cs typeface="Calibri" panose="020F0502020204030204" pitchFamily="34" charset="0"/>
              </a:rPr>
              <a:t>Must continue to report through 2026 even if funds are completely obligated and spent!</a:t>
            </a:r>
          </a:p>
        </p:txBody>
      </p:sp>
    </p:spTree>
    <p:extLst>
      <p:ext uri="{BB962C8B-B14F-4D97-AF65-F5344CB8AC3E}">
        <p14:creationId xmlns:p14="http://schemas.microsoft.com/office/powerpoint/2010/main" val="327339180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23220"/>
          </a:xfrm>
          <a:prstGeom prst="rect">
            <a:avLst/>
          </a:prstGeom>
          <a:noFill/>
          <a:ln>
            <a:noFill/>
          </a:ln>
        </p:spPr>
        <p:txBody>
          <a:bodyPr wrap="square" lIns="91440" tIns="45720" rIns="91440" bIns="45720" rtlCol="0" anchor="t" anchorCtr="1">
            <a:spAutoFit/>
          </a:bodyPr>
          <a:lstStyle/>
          <a:p>
            <a:r>
              <a:rPr lang="en-US" sz="2800" u="sng" dirty="0">
                <a:solidFill>
                  <a:schemeClr val="tx1"/>
                </a:solidFill>
                <a:latin typeface="Calibri"/>
                <a:cs typeface="Calibri"/>
              </a:rPr>
              <a:t>Reporting – Roles &amp; Best Practices</a:t>
            </a:r>
          </a:p>
        </p:txBody>
      </p:sp>
      <p:sp>
        <p:nvSpPr>
          <p:cNvPr id="7" name="TextBox 6">
            <a:extLst>
              <a:ext uri="{FF2B5EF4-FFF2-40B4-BE49-F238E27FC236}">
                <a16:creationId xmlns:a16="http://schemas.microsoft.com/office/drawing/2014/main" id="{F9A2F830-782C-48ED-A2A2-66169D9059FC}"/>
              </a:ext>
            </a:extLst>
          </p:cNvPr>
          <p:cNvSpPr txBox="1"/>
          <p:nvPr/>
        </p:nvSpPr>
        <p:spPr>
          <a:xfrm>
            <a:off x="4323349" y="7335596"/>
            <a:ext cx="473995" cy="276999"/>
          </a:xfrm>
          <a:prstGeom prst="rect">
            <a:avLst/>
          </a:prstGeom>
          <a:noFill/>
        </p:spPr>
        <p:txBody>
          <a:bodyPr wrap="square" rtlCol="0">
            <a:spAutoFit/>
          </a:bodyPr>
          <a:lstStyle/>
          <a:p>
            <a:r>
              <a:rPr lang="en-US" dirty="0">
                <a:solidFill>
                  <a:schemeClr val="tx1"/>
                </a:solidFill>
              </a:rPr>
              <a:t>5</a:t>
            </a:r>
          </a:p>
        </p:txBody>
      </p:sp>
      <p:sp>
        <p:nvSpPr>
          <p:cNvPr id="21" name="TextBox 20">
            <a:extLst>
              <a:ext uri="{FF2B5EF4-FFF2-40B4-BE49-F238E27FC236}">
                <a16:creationId xmlns:a16="http://schemas.microsoft.com/office/drawing/2014/main" id="{D5C7113F-4E7A-45AB-B978-D832A04053D5}"/>
              </a:ext>
            </a:extLst>
          </p:cNvPr>
          <p:cNvSpPr txBox="1"/>
          <p:nvPr/>
        </p:nvSpPr>
        <p:spPr>
          <a:xfrm>
            <a:off x="383922" y="1199017"/>
            <a:ext cx="8859448" cy="6109365"/>
          </a:xfrm>
          <a:prstGeom prst="rect">
            <a:avLst/>
          </a:prstGeom>
          <a:noFill/>
        </p:spPr>
        <p:txBody>
          <a:bodyPr wrap="square" lIns="91440" tIns="45720" rIns="91440" bIns="45720" anchor="t">
            <a:spAutoFit/>
          </a:bodyPr>
          <a:lstStyle/>
          <a:p>
            <a:pPr marL="800100" lvl="1" indent="-342900" algn="just">
              <a:buFont typeface="Wingdings" panose="05000000000000000000" pitchFamily="2" charset="2"/>
              <a:buChar char="v"/>
            </a:pPr>
            <a:endParaRPr lang="en-US" sz="800" b="0" dirty="0">
              <a:solidFill>
                <a:schemeClr val="tx1"/>
              </a:solidFill>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v"/>
            </a:pPr>
            <a:endParaRPr lang="en-US" sz="1800" dirty="0">
              <a:solidFill>
                <a:schemeClr val="tx1"/>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en-US" sz="2200" dirty="0">
                <a:solidFill>
                  <a:schemeClr val="tx1"/>
                </a:solidFill>
                <a:latin typeface="Calibri" panose="020F0502020204030204" pitchFamily="34" charset="0"/>
                <a:cs typeface="Calibri" panose="020F0502020204030204" pitchFamily="34" charset="0"/>
              </a:rPr>
              <a:t>Reporting Roles:</a:t>
            </a:r>
          </a:p>
          <a:p>
            <a:pPr marL="800100" lvl="1" indent="-342900" algn="just">
              <a:spcBef>
                <a:spcPts val="600"/>
              </a:spcBef>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Account Administrator – </a:t>
            </a:r>
            <a:r>
              <a:rPr lang="en-US" sz="1800" b="0" dirty="0">
                <a:solidFill>
                  <a:schemeClr val="tx1"/>
                </a:solidFill>
                <a:latin typeface="Calibri" panose="020F0502020204030204" pitchFamily="34" charset="0"/>
                <a:cs typeface="Calibri" panose="020F0502020204030204" pitchFamily="34" charset="0"/>
              </a:rPr>
              <a:t>maintains names  and contact information</a:t>
            </a:r>
          </a:p>
          <a:p>
            <a:pPr marL="800100" lvl="1" indent="-342900" algn="just">
              <a:spcBef>
                <a:spcPts val="600"/>
              </a:spcBef>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Point of Contact – </a:t>
            </a:r>
            <a:r>
              <a:rPr lang="en-US" sz="1800" b="0" dirty="0">
                <a:solidFill>
                  <a:schemeClr val="tx1"/>
                </a:solidFill>
                <a:latin typeface="Calibri" panose="020F0502020204030204" pitchFamily="34" charset="0"/>
                <a:cs typeface="Calibri" panose="020F0502020204030204" pitchFamily="34" charset="0"/>
              </a:rPr>
              <a:t>receives notifications, may draft the reports</a:t>
            </a:r>
          </a:p>
          <a:p>
            <a:pPr marL="800100" lvl="1" indent="-342900" algn="just">
              <a:spcBef>
                <a:spcPts val="600"/>
              </a:spcBef>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Authorized Representative for Reporting – </a:t>
            </a:r>
            <a:r>
              <a:rPr lang="en-US" sz="1800" b="0" dirty="0">
                <a:solidFill>
                  <a:schemeClr val="tx1"/>
                </a:solidFill>
                <a:latin typeface="Calibri" panose="020F0502020204030204" pitchFamily="34" charset="0"/>
                <a:cs typeface="Calibri" panose="020F0502020204030204" pitchFamily="34" charset="0"/>
              </a:rPr>
              <a:t>certifies and submits reports</a:t>
            </a:r>
          </a:p>
          <a:p>
            <a:pPr marL="342900" indent="-342900" algn="just">
              <a:spcBef>
                <a:spcPts val="600"/>
              </a:spcBef>
              <a:buFont typeface="Wingdings" panose="05000000000000000000" pitchFamily="2" charset="2"/>
              <a:buChar char="ü"/>
            </a:pPr>
            <a:r>
              <a:rPr lang="en-US" sz="2200" dirty="0">
                <a:solidFill>
                  <a:schemeClr val="tx1"/>
                </a:solidFill>
                <a:latin typeface="Calibri" panose="020F0502020204030204" pitchFamily="34" charset="0"/>
                <a:cs typeface="Calibri" panose="020F0502020204030204" pitchFamily="34" charset="0"/>
              </a:rPr>
              <a:t>Reporting Best Practices</a:t>
            </a:r>
          </a:p>
          <a:p>
            <a:pPr marL="742950" lvl="1" indent="-285750" algn="just">
              <a:spcBef>
                <a:spcPts val="600"/>
              </a:spcBef>
              <a:buFont typeface="Arial"/>
              <a:buChar char="•"/>
            </a:pPr>
            <a:r>
              <a:rPr lang="en-US" sz="1800" dirty="0">
                <a:solidFill>
                  <a:schemeClr val="tx1"/>
                </a:solidFill>
                <a:latin typeface="Calibri" panose="020F0502020204030204" pitchFamily="34" charset="0"/>
                <a:cs typeface="Calibri" panose="020F0502020204030204" pitchFamily="34" charset="0"/>
              </a:rPr>
              <a:t>Transfer of Roles</a:t>
            </a:r>
          </a:p>
          <a:p>
            <a:pPr marL="1200150" lvl="2" indent="-285750" algn="just">
              <a:spcBef>
                <a:spcPts val="600"/>
              </a:spcBef>
              <a:buFont typeface="Arial"/>
              <a:buChar char="•"/>
            </a:pPr>
            <a:r>
              <a:rPr lang="en-US" sz="1800" b="0" dirty="0">
                <a:solidFill>
                  <a:schemeClr val="tx1"/>
                </a:solidFill>
                <a:latin typeface="Calibri" panose="020F0502020204030204" pitchFamily="34" charset="0"/>
                <a:cs typeface="Calibri" panose="020F0502020204030204" pitchFamily="34" charset="0"/>
              </a:rPr>
              <a:t>Get the passwords </a:t>
            </a:r>
          </a:p>
          <a:p>
            <a:pPr marL="1200150" lvl="2" indent="-285750" algn="just">
              <a:spcBef>
                <a:spcPts val="600"/>
              </a:spcBef>
              <a:buFont typeface="Arial"/>
              <a:buChar char="•"/>
            </a:pPr>
            <a:r>
              <a:rPr lang="en-US" sz="1800" b="0" dirty="0">
                <a:solidFill>
                  <a:schemeClr val="tx1"/>
                </a:solidFill>
                <a:latin typeface="Calibri"/>
                <a:cs typeface="Calibri"/>
              </a:rPr>
              <a:t>Stay in contact with the prior AA or AR might need their cell number for 2 factor authentication.</a:t>
            </a:r>
          </a:p>
          <a:p>
            <a:pPr marL="742950" lvl="1" indent="-285750" algn="just">
              <a:spcBef>
                <a:spcPts val="600"/>
              </a:spcBef>
              <a:buFont typeface="Arial"/>
              <a:buChar char="•"/>
            </a:pPr>
            <a:r>
              <a:rPr lang="en-US" sz="1800" dirty="0">
                <a:solidFill>
                  <a:schemeClr val="tx1"/>
                </a:solidFill>
                <a:latin typeface="Calibri" panose="020F0502020204030204" pitchFamily="34" charset="0"/>
                <a:cs typeface="Calibri" panose="020F0502020204030204" pitchFamily="34" charset="0"/>
              </a:rPr>
              <a:t>Monitor Sub-recipients</a:t>
            </a:r>
          </a:p>
          <a:p>
            <a:pPr marL="1200150" lvl="2" indent="-285750" algn="just">
              <a:spcBef>
                <a:spcPts val="600"/>
              </a:spcBef>
              <a:buFont typeface="Arial"/>
              <a:buChar char="•"/>
            </a:pPr>
            <a:r>
              <a:rPr lang="en-US" sz="1800" b="0" dirty="0">
                <a:solidFill>
                  <a:schemeClr val="tx1"/>
                </a:solidFill>
                <a:latin typeface="Calibri"/>
                <a:cs typeface="Calibri"/>
              </a:rPr>
              <a:t>SAM.gov number</a:t>
            </a:r>
          </a:p>
          <a:p>
            <a:pPr marL="1200150" lvl="2" indent="-285750" algn="just">
              <a:spcBef>
                <a:spcPts val="600"/>
              </a:spcBef>
              <a:buFont typeface="Arial"/>
              <a:buChar char="•"/>
            </a:pPr>
            <a:r>
              <a:rPr lang="en-US" sz="1800" b="0" dirty="0">
                <a:solidFill>
                  <a:schemeClr val="tx1"/>
                </a:solidFill>
                <a:latin typeface="Calibri" panose="020F0502020204030204" pitchFamily="34" charset="0"/>
                <a:cs typeface="Calibri" panose="020F0502020204030204" pitchFamily="34" charset="0"/>
              </a:rPr>
              <a:t>Specify reporting timelines in any grant agreement</a:t>
            </a:r>
          </a:p>
          <a:p>
            <a:pPr lvl="2" algn="just">
              <a:spcBef>
                <a:spcPts val="600"/>
              </a:spcBef>
            </a:pPr>
            <a:endParaRPr lang="en-US" sz="1800" dirty="0">
              <a:solidFill>
                <a:schemeClr val="tx1"/>
              </a:solidFill>
              <a:latin typeface="Calibri" panose="020F0502020204030204" pitchFamily="34" charset="0"/>
              <a:cs typeface="Calibri" panose="020F0502020204030204" pitchFamily="34" charset="0"/>
            </a:endParaRPr>
          </a:p>
          <a:p>
            <a:pPr lvl="1" algn="just"/>
            <a:endParaRPr lang="en-US" sz="1800" dirty="0">
              <a:solidFill>
                <a:schemeClr val="tx1"/>
              </a:solidFill>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v"/>
            </a:pPr>
            <a:endParaRPr lang="en-US" sz="1800" dirty="0">
              <a:solidFill>
                <a:schemeClr val="tx1"/>
              </a:solidFill>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v"/>
            </a:pPr>
            <a:endParaRPr lang="en-US" sz="1800" dirty="0">
              <a:solidFill>
                <a:schemeClr val="tx1"/>
              </a:solidFill>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21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23220"/>
          </a:xfrm>
          <a:prstGeom prst="rect">
            <a:avLst/>
          </a:prstGeom>
          <a:noFill/>
          <a:ln>
            <a:noFill/>
          </a:ln>
        </p:spPr>
        <p:txBody>
          <a:bodyPr wrap="square" rtlCol="0" anchor="t" anchorCtr="1">
            <a:spAutoFit/>
          </a:bodyPr>
          <a:lstStyle/>
          <a:p>
            <a:r>
              <a:rPr lang="en-US" sz="2800" u="sng" dirty="0">
                <a:solidFill>
                  <a:schemeClr val="tx1"/>
                </a:solidFill>
                <a:latin typeface="Calibri" panose="020F0502020204030204" pitchFamily="34" charset="0"/>
                <a:cs typeface="Calibri" panose="020F0502020204030204" pitchFamily="34" charset="0"/>
              </a:rPr>
              <a:t>Reporting – Submitting to DCA</a:t>
            </a:r>
          </a:p>
        </p:txBody>
      </p:sp>
      <p:sp>
        <p:nvSpPr>
          <p:cNvPr id="7" name="TextBox 6">
            <a:extLst>
              <a:ext uri="{FF2B5EF4-FFF2-40B4-BE49-F238E27FC236}">
                <a16:creationId xmlns:a16="http://schemas.microsoft.com/office/drawing/2014/main" id="{F9A2F830-782C-48ED-A2A2-66169D9059FC}"/>
              </a:ext>
            </a:extLst>
          </p:cNvPr>
          <p:cNvSpPr txBox="1"/>
          <p:nvPr/>
        </p:nvSpPr>
        <p:spPr>
          <a:xfrm>
            <a:off x="4352846" y="7345428"/>
            <a:ext cx="473995" cy="276999"/>
          </a:xfrm>
          <a:prstGeom prst="rect">
            <a:avLst/>
          </a:prstGeom>
          <a:noFill/>
        </p:spPr>
        <p:txBody>
          <a:bodyPr wrap="square" rtlCol="0">
            <a:spAutoFit/>
          </a:bodyPr>
          <a:lstStyle/>
          <a:p>
            <a:r>
              <a:rPr lang="en-US" dirty="0">
                <a:solidFill>
                  <a:schemeClr val="tx1"/>
                </a:solidFill>
              </a:rPr>
              <a:t>6</a:t>
            </a:r>
          </a:p>
        </p:txBody>
      </p:sp>
      <p:sp>
        <p:nvSpPr>
          <p:cNvPr id="21" name="TextBox 20">
            <a:extLst>
              <a:ext uri="{FF2B5EF4-FFF2-40B4-BE49-F238E27FC236}">
                <a16:creationId xmlns:a16="http://schemas.microsoft.com/office/drawing/2014/main" id="{D5C7113F-4E7A-45AB-B978-D832A04053D5}"/>
              </a:ext>
            </a:extLst>
          </p:cNvPr>
          <p:cNvSpPr txBox="1"/>
          <p:nvPr/>
        </p:nvSpPr>
        <p:spPr>
          <a:xfrm>
            <a:off x="264888" y="1412810"/>
            <a:ext cx="8859448" cy="3816429"/>
          </a:xfrm>
          <a:prstGeom prst="rect">
            <a:avLst/>
          </a:prstGeom>
          <a:noFill/>
        </p:spPr>
        <p:txBody>
          <a:bodyPr wrap="square">
            <a:spAutoFit/>
          </a:bodyPr>
          <a:lstStyle/>
          <a:p>
            <a:pPr marL="800100" lvl="1" indent="-342900" algn="just">
              <a:buFont typeface="Wingdings" panose="05000000000000000000" pitchFamily="2" charset="2"/>
              <a:buChar char="v"/>
            </a:pPr>
            <a:endParaRPr lang="en-US" sz="800" b="0" dirty="0">
              <a:solidFill>
                <a:schemeClr val="tx1"/>
              </a:solidFill>
              <a:latin typeface="Calibri" panose="020F0502020204030204" pitchFamily="34" charset="0"/>
              <a:cs typeface="Calibri" panose="020F0502020204030204" pitchFamily="34" charset="0"/>
            </a:endParaRPr>
          </a:p>
          <a:p>
            <a:pPr lvl="1" algn="just"/>
            <a:r>
              <a:rPr lang="en-US" sz="2200" i="1" dirty="0">
                <a:solidFill>
                  <a:schemeClr val="tx1"/>
                </a:solidFill>
                <a:latin typeface="Calibri" panose="020F0502020204030204" pitchFamily="34" charset="0"/>
                <a:cs typeface="Calibri" panose="020F0502020204030204" pitchFamily="34" charset="0"/>
              </a:rPr>
              <a:t>From the Division of Community Affairs:</a:t>
            </a:r>
          </a:p>
          <a:p>
            <a:pPr lvl="1" algn="just"/>
            <a:endParaRPr lang="en-US" sz="2200" dirty="0">
              <a:solidFill>
                <a:schemeClr val="tx1"/>
              </a:solidFill>
              <a:latin typeface="Calibri" panose="020F0502020204030204" pitchFamily="34" charset="0"/>
              <a:cs typeface="Calibri" panose="020F0502020204030204" pitchFamily="34" charset="0"/>
            </a:endParaRPr>
          </a:p>
          <a:p>
            <a:pPr lvl="1" algn="just"/>
            <a:r>
              <a:rPr lang="en-US" sz="2200" dirty="0">
                <a:solidFill>
                  <a:schemeClr val="tx1"/>
                </a:solidFill>
                <a:latin typeface="Calibri" panose="020F0502020204030204" pitchFamily="34" charset="0"/>
                <a:cs typeface="Calibri" panose="020F0502020204030204" pitchFamily="34" charset="0"/>
              </a:rPr>
              <a:t>All Project and Expenditure Reports filed with U.S. Treasury, along with any Interim Reports and Recovery Plan and Performance Reports required from certain municipalities and counties, must be submitted in pdf format to </a:t>
            </a:r>
            <a:r>
              <a:rPr lang="en-US" sz="2200" dirty="0">
                <a:solidFill>
                  <a:schemeClr val="tx1"/>
                </a:solidFill>
                <a:latin typeface="Calibri" panose="020F0502020204030204" pitchFamily="34" charset="0"/>
                <a:cs typeface="Calibri" panose="020F0502020204030204" pitchFamily="34" charset="0"/>
                <a:hlinkClick r:id="rId3"/>
              </a:rPr>
              <a:t>LFRF.Reporting@dca.nj.gov</a:t>
            </a:r>
            <a:r>
              <a:rPr lang="en-US" sz="2200" dirty="0">
                <a:solidFill>
                  <a:schemeClr val="tx1"/>
                </a:solidFill>
                <a:latin typeface="Calibri" panose="020F0502020204030204" pitchFamily="34" charset="0"/>
                <a:cs typeface="Calibri" panose="020F0502020204030204" pitchFamily="34" charset="0"/>
              </a:rPr>
              <a:t>.</a:t>
            </a:r>
          </a:p>
          <a:p>
            <a:pPr lvl="1" algn="just"/>
            <a:endParaRPr lang="en-US" sz="2200" dirty="0">
              <a:solidFill>
                <a:schemeClr val="tx1"/>
              </a:solidFill>
              <a:latin typeface="Calibri" panose="020F0502020204030204" pitchFamily="34" charset="0"/>
              <a:cs typeface="Calibri" panose="020F0502020204030204" pitchFamily="34" charset="0"/>
            </a:endParaRPr>
          </a:p>
          <a:p>
            <a:pPr lvl="1" algn="just"/>
            <a:r>
              <a:rPr lang="en-US" sz="2200" dirty="0">
                <a:solidFill>
                  <a:schemeClr val="tx1"/>
                </a:solidFill>
                <a:latin typeface="Calibri" panose="020F0502020204030204" pitchFamily="34" charset="0"/>
                <a:cs typeface="Calibri" panose="020F0502020204030204" pitchFamily="34" charset="0"/>
              </a:rPr>
              <a:t>Please include the name of your municipality or county, along with its assigned </a:t>
            </a:r>
            <a:r>
              <a:rPr lang="en-US" sz="2200" dirty="0" err="1">
                <a:solidFill>
                  <a:schemeClr val="tx1"/>
                </a:solidFill>
                <a:latin typeface="Calibri" panose="020F0502020204030204" pitchFamily="34" charset="0"/>
                <a:cs typeface="Calibri" panose="020F0502020204030204" pitchFamily="34" charset="0"/>
              </a:rPr>
              <a:t>municode</a:t>
            </a:r>
            <a:r>
              <a:rPr lang="en-US" sz="2200" dirty="0">
                <a:solidFill>
                  <a:schemeClr val="tx1"/>
                </a:solidFill>
                <a:latin typeface="Calibri" panose="020F0502020204030204" pitchFamily="34" charset="0"/>
                <a:cs typeface="Calibri" panose="020F0502020204030204" pitchFamily="34" charset="0"/>
              </a:rPr>
              <a:t>, in the subject heading</a:t>
            </a:r>
            <a:r>
              <a:rPr lang="en-US" sz="2200" dirty="0"/>
              <a:t>. U.S. Treasury Comp</a:t>
            </a:r>
            <a:endParaRPr lang="en-US" sz="2200" b="0" dirty="0">
              <a:solidFill>
                <a:schemeClr val="tx1"/>
              </a:solidFill>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v"/>
            </a:pPr>
            <a:endParaRPr lang="en-US" sz="2200" b="0" dirty="0">
              <a:solidFill>
                <a:schemeClr val="tx1"/>
              </a:solidFill>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49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Selected Resources</a:t>
            </a:r>
          </a:p>
        </p:txBody>
      </p:sp>
      <p:sp>
        <p:nvSpPr>
          <p:cNvPr id="5" name="TextBox 4">
            <a:extLst>
              <a:ext uri="{FF2B5EF4-FFF2-40B4-BE49-F238E27FC236}">
                <a16:creationId xmlns:a16="http://schemas.microsoft.com/office/drawing/2014/main" id="{8E4E5D1B-D90E-4BEE-9218-7BB01D55E8B6}"/>
              </a:ext>
            </a:extLst>
          </p:cNvPr>
          <p:cNvSpPr txBox="1"/>
          <p:nvPr/>
        </p:nvSpPr>
        <p:spPr>
          <a:xfrm>
            <a:off x="224945" y="1011540"/>
            <a:ext cx="9203792" cy="6953122"/>
          </a:xfrm>
          <a:prstGeom prst="rect">
            <a:avLst/>
          </a:prstGeom>
          <a:noFill/>
        </p:spPr>
        <p:txBody>
          <a:bodyPr wrap="square" rtlCol="0" anchor="ctr" anchorCtr="1">
            <a:spAutoFit/>
          </a:bodyPr>
          <a:lstStyle/>
          <a:p>
            <a:pPr marL="228600" indent="-228600" algn="just">
              <a:buFont typeface="Wingdings" panose="05000000000000000000" pitchFamily="2" charset="2"/>
              <a:buChar char="v"/>
            </a:pPr>
            <a:r>
              <a:rPr lang="en-US" sz="1400" b="0" dirty="0">
                <a:solidFill>
                  <a:schemeClr val="tx1"/>
                </a:solidFill>
                <a:latin typeface="Calibri" panose="020F0502020204030204" pitchFamily="34" charset="0"/>
                <a:cs typeface="Calibri" panose="020F0502020204030204" pitchFamily="34" charset="0"/>
              </a:rPr>
              <a:t>Resources from the U.S. Treasury:</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Final Rule: </a:t>
            </a:r>
            <a:r>
              <a:rPr lang="en-US" b="0" dirty="0">
                <a:solidFill>
                  <a:schemeClr val="tx1"/>
                </a:solidFill>
                <a:latin typeface="Calibri" panose="020F0502020204030204" pitchFamily="34" charset="0"/>
                <a:cs typeface="Calibri" panose="020F0502020204030204" pitchFamily="34" charset="0"/>
                <a:hlinkClick r:id="rId3"/>
              </a:rPr>
              <a:t>https://home.treasury.gov/system/files/136/SLFRF-Final-Rule.pdf</a:t>
            </a:r>
            <a:r>
              <a:rPr lang="en-US" b="0" dirty="0">
                <a:solidFill>
                  <a:schemeClr val="tx1"/>
                </a:solidFill>
                <a:latin typeface="Calibri" panose="020F0502020204030204" pitchFamily="34" charset="0"/>
                <a:cs typeface="Calibri" panose="020F0502020204030204" pitchFamily="34" charset="0"/>
              </a:rPr>
              <a:t> </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Webinar on Final Rule: </a:t>
            </a:r>
            <a:r>
              <a:rPr lang="en-US" b="0" dirty="0">
                <a:solidFill>
                  <a:schemeClr val="tx1"/>
                </a:solidFill>
                <a:latin typeface="Calibri" panose="020F0502020204030204" pitchFamily="34" charset="0"/>
                <a:cs typeface="Calibri" panose="020F0502020204030204" pitchFamily="34" charset="0"/>
                <a:hlinkClick r:id="rId4"/>
              </a:rPr>
              <a:t>https://home.treasury.gov/system/files/136/SLFRF-Final-Rule-Webinar.pdf</a:t>
            </a:r>
            <a:r>
              <a:rPr lang="en-US" b="0" dirty="0">
                <a:solidFill>
                  <a:schemeClr val="tx1"/>
                </a:solidFill>
                <a:latin typeface="Calibri" panose="020F0502020204030204" pitchFamily="34" charset="0"/>
                <a:cs typeface="Calibri" panose="020F0502020204030204" pitchFamily="34" charset="0"/>
              </a:rPr>
              <a:t> </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Overview of the Final Rule: </a:t>
            </a:r>
            <a:r>
              <a:rPr lang="en-US" b="0" dirty="0">
                <a:solidFill>
                  <a:schemeClr val="tx1"/>
                </a:solidFill>
                <a:latin typeface="Calibri" panose="020F0502020204030204" pitchFamily="34" charset="0"/>
                <a:cs typeface="Calibri" panose="020F0502020204030204" pitchFamily="34" charset="0"/>
                <a:hlinkClick r:id="rId5"/>
              </a:rPr>
              <a:t>https://home.treasury.gov/system/files/136/SLFRF-Final-Rule-Overview.pdf</a:t>
            </a:r>
            <a:r>
              <a:rPr lang="en-US" b="0" dirty="0">
                <a:solidFill>
                  <a:schemeClr val="tx1"/>
                </a:solidFill>
                <a:latin typeface="Calibri" panose="020F0502020204030204" pitchFamily="34" charset="0"/>
                <a:cs typeface="Calibri" panose="020F0502020204030204" pitchFamily="34" charset="0"/>
              </a:rPr>
              <a:t> </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Final Rule Frequently Asked Questions (as of 4/27/2022): </a:t>
            </a:r>
            <a:r>
              <a:rPr lang="en-US" b="0" dirty="0">
                <a:solidFill>
                  <a:schemeClr val="tx1"/>
                </a:solidFill>
                <a:latin typeface="Calibri" panose="020F0502020204030204" pitchFamily="34" charset="0"/>
                <a:cs typeface="Calibri" panose="020F0502020204030204" pitchFamily="34" charset="0"/>
                <a:hlinkClick r:id="rId6"/>
              </a:rPr>
              <a:t>https://home.treasury.gov/system/files/136/SLFRF-Final-Rule-FAQ.pdf</a:t>
            </a:r>
            <a:r>
              <a:rPr lang="en-US" b="0" dirty="0">
                <a:solidFill>
                  <a:schemeClr val="tx1"/>
                </a:solidFill>
                <a:latin typeface="Calibri" panose="020F0502020204030204" pitchFamily="34" charset="0"/>
                <a:cs typeface="Calibri" panose="020F0502020204030204" pitchFamily="34" charset="0"/>
              </a:rPr>
              <a:t> </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Recipient Compliance &amp; Reporting Page: </a:t>
            </a:r>
            <a:r>
              <a:rPr lang="en-US" b="0" dirty="0">
                <a:solidFill>
                  <a:schemeClr val="tx1"/>
                </a:solidFill>
                <a:latin typeface="Calibri" panose="020F0502020204030204" pitchFamily="34" charset="0"/>
                <a:cs typeface="Calibri" panose="020F0502020204030204" pitchFamily="34" charset="0"/>
                <a:hlinkClick r:id="rId7"/>
              </a:rPr>
              <a:t>https://home.treasury.gov/policy-issues/coronavirus/assistance-for-state-local-and-tribal-governments/state-and-local-fiscal-recovery-funds/recipient-compliance-and-reporting-responsibilities</a:t>
            </a:r>
            <a:r>
              <a:rPr lang="en-US" b="0" dirty="0">
                <a:solidFill>
                  <a:schemeClr val="tx1"/>
                </a:solidFill>
                <a:latin typeface="Calibri" panose="020F0502020204030204" pitchFamily="34" charset="0"/>
                <a:cs typeface="Calibri" panose="020F0502020204030204" pitchFamily="34" charset="0"/>
              </a:rPr>
              <a:t> </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Project &amp; Expenditure Report User Guide: </a:t>
            </a:r>
            <a:r>
              <a:rPr lang="en-US" b="0" dirty="0">
                <a:solidFill>
                  <a:schemeClr val="tx1"/>
                </a:solidFill>
                <a:latin typeface="Calibri" panose="020F0502020204030204" pitchFamily="34" charset="0"/>
                <a:cs typeface="Calibri" panose="020F0502020204030204" pitchFamily="34" charset="0"/>
                <a:hlinkClick r:id="rId8"/>
              </a:rPr>
              <a:t>https://home.treasury.gov/system/files/136/April-2022-PE-Report-User-Guide.pdf</a:t>
            </a:r>
            <a:r>
              <a:rPr lang="en-US" b="0" dirty="0">
                <a:solidFill>
                  <a:schemeClr val="tx1"/>
                </a:solidFill>
                <a:latin typeface="Calibri" panose="020F0502020204030204" pitchFamily="34" charset="0"/>
                <a:cs typeface="Calibri" panose="020F0502020204030204" pitchFamily="34" charset="0"/>
              </a:rPr>
              <a:t> </a:t>
            </a:r>
          </a:p>
          <a:p>
            <a:pPr marL="685800" lvl="1" indent="-228600" algn="just">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228600" indent="-228600" algn="just">
              <a:buFont typeface="Wingdings" panose="05000000000000000000" pitchFamily="2" charset="2"/>
              <a:buChar char="v"/>
            </a:pPr>
            <a:r>
              <a:rPr lang="en-US" sz="1400" b="0" dirty="0">
                <a:solidFill>
                  <a:schemeClr val="tx1"/>
                </a:solidFill>
                <a:latin typeface="Calibri" panose="020F0502020204030204" pitchFamily="34" charset="0"/>
                <a:cs typeface="Calibri" panose="020F0502020204030204" pitchFamily="34" charset="0"/>
              </a:rPr>
              <a:t>Resources from others:</a:t>
            </a: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Government Finance Officers Association on ARPA Funds “</a:t>
            </a:r>
            <a:r>
              <a:rPr lang="en-US" b="0" dirty="0" err="1">
                <a:solidFill>
                  <a:schemeClr val="tx1"/>
                </a:solidFill>
                <a:latin typeface="Calibri" panose="020F0502020204030204" pitchFamily="34" charset="0"/>
                <a:cs typeface="Calibri" panose="020F0502020204030204" pitchFamily="34" charset="0"/>
              </a:rPr>
              <a:t>Clawback</a:t>
            </a:r>
            <a:r>
              <a:rPr lang="en-US" b="0" dirty="0">
                <a:solidFill>
                  <a:schemeClr val="tx1"/>
                </a:solidFill>
                <a:latin typeface="Calibri" panose="020F0502020204030204" pitchFamily="34" charset="0"/>
                <a:cs typeface="Calibri" panose="020F0502020204030204" pitchFamily="34" charset="0"/>
              </a:rPr>
              <a:t>” legislation: </a:t>
            </a:r>
            <a:r>
              <a:rPr lang="en-US" b="0" dirty="0">
                <a:solidFill>
                  <a:schemeClr val="tx1"/>
                </a:solidFill>
                <a:latin typeface="Calibri" panose="020F0502020204030204" pitchFamily="34" charset="0"/>
                <a:cs typeface="Calibri" panose="020F0502020204030204" pitchFamily="34" charset="0"/>
                <a:hlinkClick r:id="rId9"/>
              </a:rPr>
              <a:t>https://www.gfoa.org/member-alert-proposal-to-claw-back-unobligated-arpa</a:t>
            </a:r>
            <a:endParaRPr lang="en-US"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National League of Cities ARP Portal: </a:t>
            </a:r>
            <a:r>
              <a:rPr lang="en-US" b="0" dirty="0">
                <a:solidFill>
                  <a:schemeClr val="tx1"/>
                </a:solidFill>
                <a:latin typeface="Calibri" panose="020F0502020204030204" pitchFamily="34" charset="0"/>
                <a:cs typeface="Calibri" panose="020F0502020204030204" pitchFamily="34" charset="0"/>
                <a:hlinkClick r:id="rId10"/>
              </a:rPr>
              <a:t>https://www.nlc.org/covid-19-pandemic-response/american-rescue-plan-act/</a:t>
            </a:r>
            <a:r>
              <a:rPr lang="en-US" b="0" dirty="0">
                <a:solidFill>
                  <a:schemeClr val="tx1"/>
                </a:solidFill>
                <a:latin typeface="Calibri" panose="020F0502020204030204" pitchFamily="34" charset="0"/>
                <a:cs typeface="Calibri" panose="020F0502020204030204" pitchFamily="34" charset="0"/>
              </a:rPr>
              <a:t> </a:t>
            </a: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Division of Local Government Services, Adopting the Final Rule: </a:t>
            </a:r>
            <a:r>
              <a:rPr lang="en-US" b="0" dirty="0">
                <a:solidFill>
                  <a:schemeClr val="tx1"/>
                </a:solidFill>
                <a:latin typeface="Calibri" panose="020F0502020204030204" pitchFamily="34" charset="0"/>
                <a:cs typeface="Calibri" panose="020F0502020204030204" pitchFamily="34" charset="0"/>
                <a:hlinkClick r:id="rId11"/>
              </a:rPr>
              <a:t>https://www.nj.gov/dca/divisions/dlgs/lfns/22/2022-07.pdf</a:t>
            </a:r>
            <a:endParaRPr lang="en-US" b="0" dirty="0">
              <a:solidFill>
                <a:schemeClr val="tx1"/>
              </a:solidFill>
              <a:latin typeface="Calibri" panose="020F0502020204030204" pitchFamily="34" charset="0"/>
              <a:cs typeface="Calibri" panose="020F0502020204030204" pitchFamily="34" charset="0"/>
            </a:endParaRP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Division of Local Government Services, Submitting Reports to DCA: </a:t>
            </a:r>
            <a:r>
              <a:rPr lang="en-US" b="0" dirty="0">
                <a:solidFill>
                  <a:schemeClr val="tx1"/>
                </a:solidFill>
                <a:latin typeface="Calibri" panose="020F0502020204030204" pitchFamily="34" charset="0"/>
                <a:cs typeface="Calibri" panose="020F0502020204030204" pitchFamily="34" charset="0"/>
                <a:hlinkClick r:id="rId12"/>
              </a:rPr>
              <a:t>https://www.nj.gov/dca/divisions/dlgs/lfns/22/2022-08.pdf</a:t>
            </a:r>
            <a:endParaRPr lang="en-US" b="0" dirty="0">
              <a:solidFill>
                <a:schemeClr val="tx1"/>
              </a:solidFill>
              <a:latin typeface="Calibri" panose="020F0502020204030204" pitchFamily="34" charset="0"/>
              <a:cs typeface="Calibri" panose="020F0502020204030204" pitchFamily="34" charset="0"/>
            </a:endParaRPr>
          </a:p>
          <a:p>
            <a:pPr marL="228600" indent="-228600" algn="l">
              <a:lnSpc>
                <a:spcPct val="150000"/>
              </a:lnSpc>
              <a:buFont typeface="Wingdings" panose="05000000000000000000" pitchFamily="2" charset="2"/>
              <a:buChar char="v"/>
            </a:pPr>
            <a:r>
              <a:rPr lang="en-US" sz="1400" b="0" dirty="0">
                <a:solidFill>
                  <a:schemeClr val="tx1"/>
                </a:solidFill>
                <a:latin typeface="Calibri" panose="020F0502020204030204" pitchFamily="34" charset="0"/>
                <a:cs typeface="Calibri" panose="020F0502020204030204" pitchFamily="34" charset="0"/>
              </a:rPr>
              <a:t>Getting help</a:t>
            </a: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With general questions about the SLFRF program: </a:t>
            </a:r>
            <a:r>
              <a:rPr lang="en-US" b="0" dirty="0">
                <a:solidFill>
                  <a:schemeClr val="tx1"/>
                </a:solidFill>
                <a:latin typeface="Calibri" panose="020F0502020204030204" pitchFamily="34" charset="0"/>
                <a:cs typeface="Calibri" panose="020F0502020204030204" pitchFamily="34" charset="0"/>
                <a:hlinkClick r:id="rId13"/>
              </a:rPr>
              <a:t>SLFRF@treasury.gov</a:t>
            </a:r>
            <a:endParaRPr lang="en-US" b="0" dirty="0">
              <a:solidFill>
                <a:schemeClr val="tx1"/>
              </a:solidFill>
              <a:latin typeface="Calibri" panose="020F0502020204030204" pitchFamily="34" charset="0"/>
              <a:cs typeface="Calibri" panose="020F0502020204030204" pitchFamily="34" charset="0"/>
            </a:endParaRP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With reporting: </a:t>
            </a:r>
            <a:r>
              <a:rPr lang="en-US" b="0" dirty="0">
                <a:solidFill>
                  <a:schemeClr val="tx1"/>
                </a:solidFill>
                <a:latin typeface="Calibri" panose="020F0502020204030204" pitchFamily="34" charset="0"/>
                <a:cs typeface="Calibri" panose="020F0502020204030204" pitchFamily="34" charset="0"/>
                <a:hlinkClick r:id="rId13"/>
              </a:rPr>
              <a:t>SLFRF@treasury.gov</a:t>
            </a:r>
            <a:r>
              <a:rPr lang="en-US" b="0" dirty="0">
                <a:solidFill>
                  <a:schemeClr val="tx1"/>
                </a:solidFill>
                <a:latin typeface="Calibri" panose="020F0502020204030204" pitchFamily="34" charset="0"/>
                <a:cs typeface="Calibri" panose="020F0502020204030204" pitchFamily="34" charset="0"/>
              </a:rPr>
              <a:t> or call (844)-529-9527</a:t>
            </a: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With technical support: </a:t>
            </a:r>
            <a:r>
              <a:rPr lang="en-US" b="0" dirty="0">
                <a:solidFill>
                  <a:schemeClr val="tx1"/>
                </a:solidFill>
                <a:latin typeface="Calibri" panose="020F0502020204030204" pitchFamily="34" charset="0"/>
                <a:cs typeface="Calibri" panose="020F0502020204030204" pitchFamily="34" charset="0"/>
                <a:hlinkClick r:id="rId14"/>
              </a:rPr>
              <a:t>covidreliefitsupport@treasury.gov</a:t>
            </a:r>
            <a:endParaRPr lang="en-US" b="0" dirty="0">
              <a:solidFill>
                <a:schemeClr val="tx1"/>
              </a:solidFill>
              <a:latin typeface="Calibri" panose="020F0502020204030204" pitchFamily="34" charset="0"/>
              <a:cs typeface="Calibri" panose="020F0502020204030204" pitchFamily="34" charset="0"/>
            </a:endParaRP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From the National Association of Counties: </a:t>
            </a:r>
            <a:r>
              <a:rPr lang="en-US" b="0" dirty="0">
                <a:solidFill>
                  <a:schemeClr val="tx1"/>
                </a:solidFill>
                <a:latin typeface="Calibri" panose="020F0502020204030204" pitchFamily="34" charset="0"/>
                <a:cs typeface="Calibri" panose="020F0502020204030204" pitchFamily="34" charset="0"/>
                <a:hlinkClick r:id="rId15"/>
              </a:rPr>
              <a:t>questions@naco.org</a:t>
            </a:r>
            <a:endParaRPr lang="en-US" b="0" dirty="0">
              <a:solidFill>
                <a:schemeClr val="tx1"/>
              </a:solidFill>
              <a:latin typeface="Calibri" panose="020F0502020204030204" pitchFamily="34" charset="0"/>
              <a:cs typeface="Calibri" panose="020F0502020204030204" pitchFamily="34" charset="0"/>
            </a:endParaRPr>
          </a:p>
          <a:p>
            <a:pPr marL="685800" lvl="1" indent="-228600" algn="l">
              <a:lnSpc>
                <a:spcPct val="150000"/>
              </a:lnSpc>
              <a:buFont typeface="Wingdings" panose="05000000000000000000" pitchFamily="2" charset="2"/>
              <a:buChar char="v"/>
            </a:pPr>
            <a:r>
              <a:rPr lang="en-US" b="0" dirty="0">
                <a:solidFill>
                  <a:schemeClr val="tx1"/>
                </a:solidFill>
                <a:latin typeface="Calibri" panose="020F0502020204030204" pitchFamily="34" charset="0"/>
                <a:cs typeface="Calibri" panose="020F0502020204030204" pitchFamily="34" charset="0"/>
              </a:rPr>
              <a:t>From NW Financial Group: Heather Litzebauer at </a:t>
            </a:r>
            <a:r>
              <a:rPr lang="en-US" b="0" dirty="0">
                <a:solidFill>
                  <a:schemeClr val="tx1"/>
                </a:solidFill>
                <a:latin typeface="Calibri" panose="020F0502020204030204" pitchFamily="34" charset="0"/>
                <a:cs typeface="Calibri" panose="020F0502020204030204" pitchFamily="34" charset="0"/>
                <a:hlinkClick r:id="rId16"/>
              </a:rPr>
              <a:t>hlitzebauer@nwfinancial.com</a:t>
            </a:r>
            <a:r>
              <a:rPr lang="en-US" b="0" dirty="0">
                <a:solidFill>
                  <a:schemeClr val="tx1"/>
                </a:solidFill>
                <a:latin typeface="Calibri" panose="020F0502020204030204" pitchFamily="34" charset="0"/>
                <a:cs typeface="Calibri" panose="020F0502020204030204" pitchFamily="34" charset="0"/>
              </a:rPr>
              <a:t> or Tom Beckett at </a:t>
            </a:r>
            <a:r>
              <a:rPr lang="en-US" b="0" dirty="0">
                <a:solidFill>
                  <a:schemeClr val="tx1"/>
                </a:solidFill>
                <a:latin typeface="Calibri" panose="020F0502020204030204" pitchFamily="34" charset="0"/>
                <a:cs typeface="Calibri" panose="020F0502020204030204" pitchFamily="34" charset="0"/>
                <a:hlinkClick r:id="rId17"/>
              </a:rPr>
              <a:t>tbeckett@nwfinancial.com</a:t>
            </a:r>
            <a:endParaRPr lang="en-US" b="0" dirty="0">
              <a:solidFill>
                <a:schemeClr val="tx1"/>
              </a:solidFill>
              <a:latin typeface="Calibri" panose="020F0502020204030204" pitchFamily="34" charset="0"/>
              <a:cs typeface="Calibri" panose="020F0502020204030204" pitchFamily="34" charset="0"/>
            </a:endParaRPr>
          </a:p>
          <a:p>
            <a:pPr marL="685800" lvl="1" indent="-228600" algn="l">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685800" lvl="1" indent="-228600" algn="l">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473995" cy="276999"/>
          </a:xfrm>
          <a:prstGeom prst="rect">
            <a:avLst/>
          </a:prstGeom>
          <a:noFill/>
        </p:spPr>
        <p:txBody>
          <a:bodyPr wrap="square" rtlCol="0">
            <a:spAutoFit/>
          </a:bodyPr>
          <a:lstStyle/>
          <a:p>
            <a:r>
              <a:rPr lang="en-US" dirty="0">
                <a:solidFill>
                  <a:schemeClr val="tx1"/>
                </a:solidFill>
              </a:rPr>
              <a:t>7</a:t>
            </a:r>
          </a:p>
        </p:txBody>
      </p:sp>
    </p:spTree>
    <p:extLst>
      <p:ext uri="{BB962C8B-B14F-4D97-AF65-F5344CB8AC3E}">
        <p14:creationId xmlns:p14="http://schemas.microsoft.com/office/powerpoint/2010/main" val="418957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52" y="7190691"/>
            <a:ext cx="2372628" cy="548640"/>
          </a:xfrm>
          <a:prstGeom prst="rect">
            <a:avLst/>
          </a:prstGeom>
        </p:spPr>
      </p:pic>
      <p:sp>
        <p:nvSpPr>
          <p:cNvPr id="2" name="TextBox 1">
            <a:extLst>
              <a:ext uri="{FF2B5EF4-FFF2-40B4-BE49-F238E27FC236}">
                <a16:creationId xmlns:a16="http://schemas.microsoft.com/office/drawing/2014/main" id="{F219E4BF-C63D-47B7-8928-D96BE3187477}"/>
              </a:ext>
            </a:extLst>
          </p:cNvPr>
          <p:cNvSpPr txBox="1"/>
          <p:nvPr/>
        </p:nvSpPr>
        <p:spPr>
          <a:xfrm>
            <a:off x="1471330" y="33069"/>
            <a:ext cx="7115740" cy="584775"/>
          </a:xfrm>
          <a:prstGeom prst="rect">
            <a:avLst/>
          </a:prstGeom>
          <a:noFill/>
          <a:ln>
            <a:noFill/>
          </a:ln>
        </p:spPr>
        <p:txBody>
          <a:bodyPr wrap="square" rtlCol="0" anchor="t" anchorCtr="1">
            <a:spAutoFit/>
          </a:bodyPr>
          <a:lstStyle/>
          <a:p>
            <a:r>
              <a:rPr lang="en-US" sz="3200" u="sng" dirty="0">
                <a:solidFill>
                  <a:schemeClr val="tx1"/>
                </a:solidFill>
                <a:latin typeface="Calibri" panose="020F0502020204030204" pitchFamily="34" charset="0"/>
                <a:cs typeface="Calibri" panose="020F0502020204030204" pitchFamily="34" charset="0"/>
              </a:rPr>
              <a:t>Expenditure Categories 1.1 to 2.3</a:t>
            </a:r>
          </a:p>
        </p:txBody>
      </p:sp>
      <p:sp>
        <p:nvSpPr>
          <p:cNvPr id="5" name="TextBox 4">
            <a:extLst>
              <a:ext uri="{FF2B5EF4-FFF2-40B4-BE49-F238E27FC236}">
                <a16:creationId xmlns:a16="http://schemas.microsoft.com/office/drawing/2014/main" id="{8E4E5D1B-D90E-4BEE-9218-7BB01D55E8B6}"/>
              </a:ext>
            </a:extLst>
          </p:cNvPr>
          <p:cNvSpPr txBox="1"/>
          <p:nvPr/>
        </p:nvSpPr>
        <p:spPr>
          <a:xfrm>
            <a:off x="235176" y="3787108"/>
            <a:ext cx="9203792" cy="982257"/>
          </a:xfrm>
          <a:prstGeom prst="rect">
            <a:avLst/>
          </a:prstGeom>
          <a:noFill/>
        </p:spPr>
        <p:txBody>
          <a:bodyPr wrap="square" rtlCol="0" anchor="ctr" anchorCtr="1">
            <a:spAutoFit/>
          </a:bodyPr>
          <a:lstStyle/>
          <a:p>
            <a:pPr marL="685800" lvl="1" indent="-228600" algn="l">
              <a:lnSpc>
                <a:spcPct val="150000"/>
              </a:lnSpc>
              <a:buFont typeface="Wingdings" panose="05000000000000000000" pitchFamily="2" charset="2"/>
              <a:buChar char="v"/>
            </a:pPr>
            <a:endParaRPr lang="en-US"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a:p>
            <a:pPr marL="685800" lvl="1" indent="-228600" algn="just">
              <a:lnSpc>
                <a:spcPct val="150000"/>
              </a:lnSpc>
              <a:buFont typeface="Wingdings" panose="05000000000000000000" pitchFamily="2" charset="2"/>
              <a:buChar char="v"/>
            </a:pPr>
            <a:endParaRPr lang="en-US" sz="1400" b="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A8B8E18-1312-402B-AA7A-33F03A18B420}"/>
              </a:ext>
            </a:extLst>
          </p:cNvPr>
          <p:cNvSpPr txBox="1"/>
          <p:nvPr/>
        </p:nvSpPr>
        <p:spPr>
          <a:xfrm>
            <a:off x="4352846" y="7345428"/>
            <a:ext cx="676354" cy="276999"/>
          </a:xfrm>
          <a:prstGeom prst="rect">
            <a:avLst/>
          </a:prstGeom>
          <a:noFill/>
        </p:spPr>
        <p:txBody>
          <a:bodyPr wrap="square" rtlCol="0">
            <a:spAutoFit/>
          </a:bodyPr>
          <a:lstStyle/>
          <a:p>
            <a:r>
              <a:rPr lang="en-US" dirty="0">
                <a:solidFill>
                  <a:schemeClr val="tx1"/>
                </a:solidFill>
              </a:rPr>
              <a:t>8</a:t>
            </a:r>
          </a:p>
        </p:txBody>
      </p:sp>
      <p:pic>
        <p:nvPicPr>
          <p:cNvPr id="7" name="Picture 6">
            <a:extLst>
              <a:ext uri="{FF2B5EF4-FFF2-40B4-BE49-F238E27FC236}">
                <a16:creationId xmlns:a16="http://schemas.microsoft.com/office/drawing/2014/main" id="{F5EFEA65-E9F0-5C3D-591C-B3D7D5E8AE3B}"/>
              </a:ext>
            </a:extLst>
          </p:cNvPr>
          <p:cNvPicPr>
            <a:picLocks noChangeAspect="1"/>
          </p:cNvPicPr>
          <p:nvPr/>
        </p:nvPicPr>
        <p:blipFill>
          <a:blip r:embed="rId3"/>
          <a:stretch>
            <a:fillRect/>
          </a:stretch>
        </p:blipFill>
        <p:spPr>
          <a:xfrm>
            <a:off x="1044290" y="1024751"/>
            <a:ext cx="6810073" cy="5179404"/>
          </a:xfrm>
          <a:prstGeom prst="rect">
            <a:avLst/>
          </a:prstGeom>
        </p:spPr>
      </p:pic>
    </p:spTree>
    <p:extLst>
      <p:ext uri="{BB962C8B-B14F-4D97-AF65-F5344CB8AC3E}">
        <p14:creationId xmlns:p14="http://schemas.microsoft.com/office/powerpoint/2010/main" val="4256231650"/>
      </p:ext>
    </p:extLst>
  </p:cSld>
  <p:clrMapOvr>
    <a:masterClrMapping/>
  </p:clrMapOvr>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outerShdw dist="71842" dir="2700000" algn="ctr" rotWithShape="0">
            <a:schemeClr val="folHlink">
              <a:alpha val="50000"/>
            </a:schemeClr>
          </a:outerShdw>
        </a:effectLst>
      </a:spPr>
      <a:bodyPr vert="horz" wrap="square" lIns="92075" tIns="46038" rIns="92075" bIns="46038" numCol="1" anchor="t" anchorCtr="0" compatLnSpc="1">
        <a:prstTxWarp prst="textNoShape">
          <a:avLst/>
        </a:prstTxWarp>
      </a:bodyPr>
      <a:lstStyle>
        <a:defPPr marL="0" marR="0" indent="230188" algn="l" defTabSz="911225" rtl="0" eaLnBrk="0" fontAlgn="base" latinLnBrk="0" hangingPunct="0">
          <a:lnSpc>
            <a:spcPct val="80000"/>
          </a:lnSpc>
          <a:spcBef>
            <a:spcPct val="20000"/>
          </a:spcBef>
          <a:spcAft>
            <a:spcPct val="0"/>
          </a:spcAft>
          <a:buClrTx/>
          <a:buSzTx/>
          <a:buFontTx/>
          <a:buChar char="•"/>
          <a:tabLst/>
          <a:defRPr kumimoji="0" lang="en-US" sz="1000" b="0" i="0" u="none" strike="noStrike" cap="none" normalizeH="0" baseline="0" smtClean="0">
            <a:ln>
              <a:noFill/>
            </a:ln>
            <a:solidFill>
              <a:schemeClr val="tx2"/>
            </a:solidFill>
            <a:effectLst/>
            <a:latin typeface="Georgia" pitchFamily="18"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outerShdw dist="71842" dir="2700000" algn="ctr" rotWithShape="0">
            <a:schemeClr val="folHlink">
              <a:alpha val="50000"/>
            </a:schemeClr>
          </a:outerShdw>
        </a:effectLst>
      </a:spPr>
      <a:bodyPr vert="horz" wrap="square" lIns="92075" tIns="46038" rIns="92075" bIns="46038" numCol="1" anchor="t" anchorCtr="0" compatLnSpc="1">
        <a:prstTxWarp prst="textNoShape">
          <a:avLst/>
        </a:prstTxWarp>
      </a:bodyPr>
      <a:lstStyle>
        <a:defPPr marL="0" marR="0" indent="230188" algn="l" defTabSz="911225" rtl="0" eaLnBrk="0" fontAlgn="base" latinLnBrk="0" hangingPunct="0">
          <a:lnSpc>
            <a:spcPct val="80000"/>
          </a:lnSpc>
          <a:spcBef>
            <a:spcPct val="20000"/>
          </a:spcBef>
          <a:spcAft>
            <a:spcPct val="0"/>
          </a:spcAft>
          <a:buClrTx/>
          <a:buSzTx/>
          <a:buFontTx/>
          <a:buChar char="•"/>
          <a:tabLst/>
          <a:defRPr kumimoji="0" lang="en-US" sz="1000" b="0" i="0" u="none" strike="noStrike" cap="none" normalizeH="0" baseline="0" smtClean="0">
            <a:ln>
              <a:noFill/>
            </a:ln>
            <a:solidFill>
              <a:schemeClr val="tx2"/>
            </a:solidFill>
            <a:effectLst/>
            <a:latin typeface="Georgia"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a2fd60-9978-4aa9-81a4-459ab947fd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DDB161D8B78C44BB654235E1142530" ma:contentTypeVersion="11" ma:contentTypeDescription="Create a new document." ma:contentTypeScope="" ma:versionID="503f8a0d834351dcb2b29fb7f4e0e2df">
  <xsd:schema xmlns:xsd="http://www.w3.org/2001/XMLSchema" xmlns:xs="http://www.w3.org/2001/XMLSchema" xmlns:p="http://schemas.microsoft.com/office/2006/metadata/properties" xmlns:ns3="29a30b1f-9671-4719-aefd-bbb009d5785f" xmlns:ns4="c5a2fd60-9978-4aa9-81a4-459ab947fd0f" targetNamespace="http://schemas.microsoft.com/office/2006/metadata/properties" ma:root="true" ma:fieldsID="3342cefc59f0e394e9fa2215a3333659" ns3:_="" ns4:_="">
    <xsd:import namespace="29a30b1f-9671-4719-aefd-bbb009d5785f"/>
    <xsd:import namespace="c5a2fd60-9978-4aa9-81a4-459ab947fd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30b1f-9671-4719-aefd-bbb009d578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2fd60-9978-4aa9-81a4-459ab947fd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A4381-B6BF-4C39-8B0D-231CE09B1E38}">
  <ds:schemaRefs>
    <ds:schemaRef ds:uri="29a30b1f-9671-4719-aefd-bbb009d5785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5a2fd60-9978-4aa9-81a4-459ab947fd0f"/>
    <ds:schemaRef ds:uri="http://www.w3.org/XML/1998/namespace"/>
    <ds:schemaRef ds:uri="http://purl.org/dc/dcmitype/"/>
  </ds:schemaRefs>
</ds:datastoreItem>
</file>

<file path=customXml/itemProps2.xml><?xml version="1.0" encoding="utf-8"?>
<ds:datastoreItem xmlns:ds="http://schemas.openxmlformats.org/officeDocument/2006/customXml" ds:itemID="{0078725D-F9A5-40FE-AB6D-25765F506094}">
  <ds:schemaRefs>
    <ds:schemaRef ds:uri="29a30b1f-9671-4719-aefd-bbb009d5785f"/>
    <ds:schemaRef ds:uri="c5a2fd60-9978-4aa9-81a4-459ab947fd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7512E6-550F-4769-99BA-D3E804992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49453</TotalTime>
  <Pages>50</Pages>
  <Words>786</Words>
  <Application>Microsoft Office PowerPoint</Application>
  <PresentationFormat>Custom</PresentationFormat>
  <Paragraphs>108</Paragraphs>
  <Slides>13</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Georgia</vt:lpstr>
      <vt:lpstr>Helvetica</vt:lpstr>
      <vt:lpstr>Wingdings</vt:lpstr>
      <vt:lpstr>2_Default Design</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George K. Baum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Products Memorandum</dc:title>
  <dc:subject>GKB Financial Services Corporation Products</dc:subject>
  <dc:creator>Mike Davis</dc:creator>
  <cp:lastModifiedBy>Vincent Belluscio</cp:lastModifiedBy>
  <cp:revision>1617</cp:revision>
  <cp:lastPrinted>2023-05-30T13:35:01Z</cp:lastPrinted>
  <dcterms:created xsi:type="dcterms:W3CDTF">2001-06-13T21:12:09Z</dcterms:created>
  <dcterms:modified xsi:type="dcterms:W3CDTF">2023-06-05T17:54:47Z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0x01010010DDB161D8B78C44BB654235E1142530</vt:lpwstr>
  </property>
</Properties>
</file>