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4" r:id="rId3"/>
    <p:sldId id="285" r:id="rId4"/>
    <p:sldId id="290" r:id="rId5"/>
    <p:sldId id="277" r:id="rId6"/>
    <p:sldId id="267" r:id="rId7"/>
    <p:sldId id="314" r:id="rId8"/>
    <p:sldId id="315" r:id="rId9"/>
    <p:sldId id="313" r:id="rId10"/>
    <p:sldId id="310" r:id="rId11"/>
    <p:sldId id="311" r:id="rId12"/>
    <p:sldId id="312" r:id="rId13"/>
    <p:sldId id="295" r:id="rId14"/>
    <p:sldId id="296" r:id="rId15"/>
    <p:sldId id="297" r:id="rId16"/>
    <p:sldId id="299" r:id="rId17"/>
    <p:sldId id="306" r:id="rId18"/>
    <p:sldId id="305" r:id="rId19"/>
    <p:sldId id="304" r:id="rId20"/>
    <p:sldId id="303" r:id="rId21"/>
    <p:sldId id="302" r:id="rId22"/>
    <p:sldId id="301" r:id="rId23"/>
    <p:sldId id="300" r:id="rId24"/>
    <p:sldId id="298" r:id="rId25"/>
    <p:sldId id="307" r:id="rId26"/>
    <p:sldId id="316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>
      <p:cViewPr varScale="1">
        <p:scale>
          <a:sx n="54" d="100"/>
          <a:sy n="54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4DFCA2-A598-444A-292C-B38D9A5AB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16DFC-E4C3-15EF-51BE-E355A9106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DCF70-4ED1-464E-97AE-B529DF9003F1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6B4800-3B9B-61A7-10C1-5DDD84E56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E72864-DA1A-57C2-740C-4EDAA656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7A0E2-229C-DDB5-4D2C-50E22675D5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85858-6B48-0342-09DB-48AFBC181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7DB86D-050A-436E-A1BB-5102284B1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9E90D-082B-86C0-1687-3952D69C9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EDE12A-66EE-0F77-4C3A-E3DC39659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0F9596-1E42-BABC-B70C-48697D0D6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C539-F3FE-46E1-9DDE-5538C1696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67869-66D4-C337-A12F-427EB72B4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89309-50DD-B390-2011-04E9059D6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828DB1-5F1E-910A-76FF-9EE187F53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FF1A-29D8-4FA8-8E27-803A3DB07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90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AFDC39-7605-2889-766B-FDE7E2AAD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6D6E1-64EF-D1AD-8873-2B6C710DF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C4DB0-AFE6-6FF2-E7EB-BCC3BDE58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A9C5B-B3C1-49AB-9287-829149621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2BF8A-F634-8CA0-4C43-7790B6627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ACB16-BBC7-346D-1217-24E30F92B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6A846-91C9-8D8C-E0E0-DCFCF744F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DF21-9B19-4D5E-9D2D-5B4F092B5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3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0A769-6F2E-84CE-DE17-740FC70F9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9A2FF5-37A1-7CB8-93C7-BBDB3BFB1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C4A78-B9DA-2379-8F01-C4707ED15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9BAF-A9A2-4371-BFEC-C5B33A38F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3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4ECB5-6EE0-5A4B-8121-54B57AE95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59180-193E-C131-05B8-DDEF11759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15E73-A34F-D422-088B-B076ED63D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7839-6257-4BED-9117-9A2B4FA08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1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50D42F-AF0C-8539-2DEE-18A950B3E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4E7EE0-9675-6F95-865E-AE89BDC9F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716AE6-3E45-6718-9419-89CEF4A5D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4512-73EC-42F0-8CF6-D0E2C7203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99C5F8-BBD2-40EF-9A20-22E611ED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86B9C-5A28-7224-73AA-904F8A57A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AC658D-5C54-C617-CF60-91E8CEA7B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5140-CCCE-4001-A433-25AA75294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4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A397D8-9D69-639A-79ED-5EC2507A6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8FA9C1-8A0A-6557-B435-BA277B293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05AEEC-7915-1DAC-02EC-2D02753B8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34D3-BF14-455F-B84A-E2FBD44D2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E2C3B-06BF-BD27-2231-3CFFB8F70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045C1-B57D-598F-B117-D64ECDE7D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C6BFB-98EE-FD67-1480-3D387B0B2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83CC-A228-46FC-9587-5172B853F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17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64E11-E824-B54A-80FB-D80BCEC1D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A37C9-3A1F-D312-ADDA-57B1945EC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73F9D-982E-ED2B-CDA0-D5C06B89E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AFAA-45BD-4E58-B97D-40BE10EFE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8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712F5B-873D-EF92-82C7-320B75876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7B6626-27AA-D883-6766-270D7D761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6FB194-6529-15D0-3DDE-9A892C87E6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A4D381-923D-DC48-53DD-FA037F99BF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44D3E0-75A1-9226-FD9E-AEAFB51C5D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99043A-335E-4BF7-B6B7-D7303980D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>
            <a:extLst>
              <a:ext uri="{FF2B5EF4-FFF2-40B4-BE49-F238E27FC236}">
                <a16:creationId xmlns:a16="http://schemas.microsoft.com/office/drawing/2014/main" id="{7196168A-E480-79B2-FF32-D807D3DCC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2800"/>
          </a:p>
          <a:p>
            <a:pPr marL="0" indent="0" algn="ctr">
              <a:buFontTx/>
              <a:buNone/>
            </a:pPr>
            <a:r>
              <a:rPr lang="en-US" altLang="en-US" sz="4400"/>
              <a:t>HOW TO FILE A </a:t>
            </a:r>
          </a:p>
          <a:p>
            <a:pPr marL="0" indent="0" algn="ctr">
              <a:buFontTx/>
              <a:buNone/>
            </a:pPr>
            <a:r>
              <a:rPr lang="en-US" altLang="en-US" sz="4400"/>
              <a:t>PROOF OF CLAIM</a:t>
            </a:r>
          </a:p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r>
              <a:rPr lang="en-US" altLang="en-US"/>
              <a:t>By:	Keith A. Bonchi, Esq.</a:t>
            </a:r>
          </a:p>
          <a:p>
            <a:pPr marL="0" indent="0">
              <a:buFontTx/>
              <a:buNone/>
            </a:pPr>
            <a:r>
              <a:rPr lang="en-US" altLang="en-US"/>
              <a:t>	Francis J. Ballak, Esq.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918AE1F-57AF-0B93-72C0-4D0ECB77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A72EFBF-EEAD-A124-C206-793CA264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DB567E5-E327-26FE-277D-2FECEEAF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EB58582-73EE-6F9D-63A0-BC5C0AD7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5973B81-C7B2-2C83-445F-3C5D9138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C5B7825-0320-6AD9-F3C7-06DB00F7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3D75764-E916-46C3-7158-4A89565C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310DF84-902A-61DC-4E76-1252E3A2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C4E36E8-15EA-4369-B793-69101B27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DF14224-4439-99AE-04F1-81B9CA1C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BDF1EEA-FC7F-D64B-6C11-739505196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Types of Bankruptcy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8FD9059-3902-F9AC-C465-30651D3A4A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u="sng"/>
              <a:t>Chapter 7</a:t>
            </a:r>
            <a:r>
              <a:rPr lang="en-US" altLang="en-US"/>
              <a:t> – liquidation (sometimes proof of claim is required and sometimes no proof of claim)</a:t>
            </a:r>
          </a:p>
          <a:p>
            <a:pPr marL="0" indent="0">
              <a:buFontTx/>
              <a:buNone/>
            </a:pPr>
            <a:r>
              <a:rPr lang="en-US" altLang="en-US" u="sng"/>
              <a:t>Chapter 13</a:t>
            </a:r>
            <a:r>
              <a:rPr lang="en-US" altLang="en-US"/>
              <a:t> – reorganization (always file proof of claim)</a:t>
            </a:r>
          </a:p>
          <a:p>
            <a:pPr marL="0" indent="0">
              <a:buFontTx/>
              <a:buNone/>
            </a:pPr>
            <a:r>
              <a:rPr lang="en-US" altLang="en-US" u="sng"/>
              <a:t>Chapter 11</a:t>
            </a:r>
            <a:r>
              <a:rPr lang="en-US" altLang="en-US"/>
              <a:t> – business reorganization (always file proof of claim)</a:t>
            </a:r>
            <a:endParaRPr lang="en-US" altLang="en-US" u="sng"/>
          </a:p>
          <a:p>
            <a:pPr marL="0" indent="0">
              <a:buFontTx/>
              <a:buNone/>
            </a:pPr>
            <a:endParaRPr lang="en-US" altLang="en-US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C921EE5-B45B-924A-E56A-BCE491EB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8B0B097-DEB5-3998-7982-7EC61BD2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02B91C5-45F4-0579-7381-213D4F09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52CAEB1-C4A9-EF70-C8C0-267A14D1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5491305-5CB2-395B-E3E7-B690F125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>
            <a:extLst>
              <a:ext uri="{FF2B5EF4-FFF2-40B4-BE49-F238E27FC236}">
                <a16:creationId xmlns:a16="http://schemas.microsoft.com/office/drawing/2014/main" id="{2A69ED7C-CAED-CF01-BF41-80681D9957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609600"/>
            <a:ext cx="7696200" cy="5867400"/>
          </a:xfrm>
        </p:spPr>
        <p:txBody>
          <a:bodyPr/>
          <a:lstStyle/>
          <a:p>
            <a:pPr algn="l"/>
            <a:endParaRPr lang="en-US" altLang="en-US">
              <a:solidFill>
                <a:srgbClr val="FF0000"/>
              </a:solidFill>
            </a:endParaRPr>
          </a:p>
          <a:p>
            <a:pPr algn="l"/>
            <a:r>
              <a:rPr lang="en-US" altLang="en-US" sz="4800">
                <a:solidFill>
                  <a:srgbClr val="FF0000"/>
                </a:solidFill>
              </a:rPr>
              <a:t>Amend Proof of Claim</a:t>
            </a:r>
          </a:p>
          <a:p>
            <a:pPr algn="l"/>
            <a:endParaRPr lang="en-US" altLang="en-US" sz="4800">
              <a:solidFill>
                <a:srgbClr val="FF0000"/>
              </a:solidFill>
            </a:endParaRPr>
          </a:p>
          <a:p>
            <a:pPr algn="l"/>
            <a:r>
              <a:rPr lang="en-US" altLang="en-US" sz="4800">
                <a:solidFill>
                  <a:srgbClr val="FF0000"/>
                </a:solidFill>
              </a:rPr>
              <a:t>Withdrawal Proof of Claim if paid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98A9995-3583-A83E-DC50-2AB28A45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altLang="en-US" u="sng"/>
              <a:t>Ensuring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30CC-3E86-B5BB-7590-AB640855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341305" indent="-341305">
              <a:defRPr/>
            </a:pPr>
            <a:r>
              <a:rPr lang="en-US" dirty="0"/>
              <a:t>Protect status as Secured Creditor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341305" indent="-341305">
              <a:defRPr/>
            </a:pPr>
            <a:r>
              <a:rPr lang="en-US" dirty="0"/>
              <a:t>Objecting to Plan(s) which fail to satisfy claim in full or do not treat them correctly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341305" indent="-341305">
              <a:defRPr/>
            </a:pPr>
            <a:r>
              <a:rPr lang="en-US" dirty="0"/>
              <a:t>Monitoring post-petition taxes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FCC8663-FE62-18EC-9E16-86785AB82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Timing of Filing Proof of Claim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B929E7D-C234-3B7B-1465-A676EC395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Deadline will be on Notice of Chapter 13 Bankruptcy</a:t>
            </a:r>
          </a:p>
          <a:p>
            <a:pPr marL="0" indent="0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For Governmental Units 180 days from filing</a:t>
            </a:r>
          </a:p>
          <a:p>
            <a:pPr marL="0" indent="0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The address of the Bankruptcy Court is on Notice of Bankruptcy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FC6B6C1-09E1-24D5-E3D5-05507FDB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E6636C3-1F70-C0DC-E740-B94EFB15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3856AE-549F-B47F-9806-B42833F82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>
                <a:solidFill>
                  <a:srgbClr val="FF0000"/>
                </a:solidFill>
              </a:rPr>
              <a:t>Preparing a Proof of Claim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EF54BC-2E57-86AC-282B-D7735D0C5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In Chapter 13 must calculate interest over life of Plan or you will not get the interest.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	In Chapter 7 with assets – do not add interest – just put the amount to redeem plus interest.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	In Chapter 11, put in the amount to redeem plus interest.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14217CAD-8C46-C220-AD3B-E0C7A9BC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EA63181C-60E9-3E4B-7DCD-F7B11AC3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DF58C084-8923-5AEF-4BB7-043ACFEA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200</Words>
  <Application>Microsoft Office PowerPoint</Application>
  <PresentationFormat>On-screen Show (4:3)</PresentationFormat>
  <Paragraphs>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Default Design</vt:lpstr>
      <vt:lpstr>PowerPoint Presentation</vt:lpstr>
      <vt:lpstr>Types of Bankruptcy</vt:lpstr>
      <vt:lpstr>Timing of Filing Proof of Claim</vt:lpstr>
      <vt:lpstr>PowerPoint Presentation</vt:lpstr>
      <vt:lpstr>PowerPoint Presentation</vt:lpstr>
      <vt:lpstr>Preparing a Proof of Claim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Ensuring Payment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acutano</dc:creator>
  <cp:lastModifiedBy>Vincent Belluscio</cp:lastModifiedBy>
  <cp:revision>55</cp:revision>
  <cp:lastPrinted>2023-05-22T15:30:50Z</cp:lastPrinted>
  <dcterms:created xsi:type="dcterms:W3CDTF">2017-10-30T13:35:51Z</dcterms:created>
  <dcterms:modified xsi:type="dcterms:W3CDTF">2023-06-05T18:05:58Z</dcterms:modified>
</cp:coreProperties>
</file>