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315" r:id="rId3"/>
    <p:sldId id="340" r:id="rId4"/>
    <p:sldId id="341" r:id="rId5"/>
    <p:sldId id="342" r:id="rId6"/>
    <p:sldId id="345" r:id="rId7"/>
    <p:sldId id="344" r:id="rId8"/>
    <p:sldId id="282" r:id="rId9"/>
    <p:sldId id="338" r:id="rId10"/>
    <p:sldId id="296" r:id="rId11"/>
    <p:sldId id="343" r:id="rId12"/>
    <p:sldId id="297" r:id="rId13"/>
    <p:sldId id="290" r:id="rId14"/>
    <p:sldId id="291" r:id="rId15"/>
    <p:sldId id="292" r:id="rId16"/>
    <p:sldId id="293" r:id="rId17"/>
    <p:sldId id="294" r:id="rId18"/>
    <p:sldId id="295" r:id="rId19"/>
    <p:sldId id="298" r:id="rId20"/>
    <p:sldId id="281" r:id="rId21"/>
    <p:sldId id="306" r:id="rId22"/>
    <p:sldId id="307" r:id="rId23"/>
    <p:sldId id="339" r:id="rId24"/>
    <p:sldId id="336" r:id="rId25"/>
    <p:sldId id="317" r:id="rId26"/>
    <p:sldId id="318" r:id="rId27"/>
    <p:sldId id="319" r:id="rId28"/>
    <p:sldId id="328" r:id="rId29"/>
    <p:sldId id="320" r:id="rId30"/>
    <p:sldId id="347" r:id="rId31"/>
    <p:sldId id="302" r:id="rId32"/>
    <p:sldId id="303" r:id="rId33"/>
    <p:sldId id="308" r:id="rId34"/>
    <p:sldId id="309" r:id="rId35"/>
    <p:sldId id="304" r:id="rId36"/>
    <p:sldId id="310" r:id="rId37"/>
    <p:sldId id="313" r:id="rId38"/>
    <p:sldId id="312" r:id="rId39"/>
    <p:sldId id="311" r:id="rId40"/>
    <p:sldId id="314" r:id="rId41"/>
    <p:sldId id="329" r:id="rId42"/>
    <p:sldId id="321" r:id="rId43"/>
    <p:sldId id="322" r:id="rId44"/>
    <p:sldId id="324" r:id="rId45"/>
    <p:sldId id="323" r:id="rId46"/>
    <p:sldId id="326" r:id="rId47"/>
    <p:sldId id="333" r:id="rId48"/>
    <p:sldId id="330" r:id="rId49"/>
    <p:sldId id="332" r:id="rId50"/>
    <p:sldId id="331" r:id="rId51"/>
    <p:sldId id="335" r:id="rId52"/>
    <p:sldId id="337" r:id="rId53"/>
    <p:sldId id="346"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348E56-977B-40F4-9E89-9012A27BA8DB}" v="192" dt="2022-05-17T23:12:11.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0" autoAdjust="0"/>
    <p:restoredTop sz="94660"/>
  </p:normalViewPr>
  <p:slideViewPr>
    <p:cSldViewPr snapToGrid="0">
      <p:cViewPr varScale="1">
        <p:scale>
          <a:sx n="67" d="100"/>
          <a:sy n="67" d="100"/>
        </p:scale>
        <p:origin x="7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5.xml.rels><?xml version="1.0" encoding="UTF-8" standalone="yes"?>
<Relationships xmlns="http://schemas.openxmlformats.org/package/2006/relationships"><Relationship Id="rId3" Type="http://schemas.openxmlformats.org/officeDocument/2006/relationships/hyperlink" Target="https://twitter.com/Coachevanroth" TargetMode="External"/><Relationship Id="rId2" Type="http://schemas.openxmlformats.org/officeDocument/2006/relationships/hyperlink" Target="http://www.womackcg.com/" TargetMode="External"/><Relationship Id="rId1" Type="http://schemas.openxmlformats.org/officeDocument/2006/relationships/hyperlink" Target="https://twitter.com/LaKeshaWomack" TargetMode="External"/><Relationship Id="rId4" Type="http://schemas.openxmlformats.org/officeDocument/2006/relationships/hyperlink" Target="http://www.coachevanroth.com/" TargetMode="External"/></Relationships>
</file>

<file path=ppt/diagrams/_rels/data6.xml.rels><?xml version="1.0" encoding="UTF-8" standalone="yes"?>
<Relationships xmlns="http://schemas.openxmlformats.org/package/2006/relationships"><Relationship Id="rId3" Type="http://schemas.openxmlformats.org/officeDocument/2006/relationships/hyperlink" Target="https://twitter.com/CJVitulli1" TargetMode="External"/><Relationship Id="rId2" Type="http://schemas.openxmlformats.org/officeDocument/2006/relationships/hyperlink" Target="http://www.jinksperspective.com/" TargetMode="External"/><Relationship Id="rId1" Type="http://schemas.openxmlformats.org/officeDocument/2006/relationships/hyperlink" Target="https://twitter.com/patricknjinks" TargetMode="External"/><Relationship Id="rId4" Type="http://schemas.openxmlformats.org/officeDocument/2006/relationships/hyperlink" Target="http://www.musiccityceos.com/" TargetMode="External"/></Relationships>
</file>

<file path=ppt/diagrams/_rels/drawing5.xml.rels><?xml version="1.0" encoding="UTF-8" standalone="yes"?>
<Relationships xmlns="http://schemas.openxmlformats.org/package/2006/relationships"><Relationship Id="rId3" Type="http://schemas.openxmlformats.org/officeDocument/2006/relationships/hyperlink" Target="https://twitter.com/Coachevanroth" TargetMode="External"/><Relationship Id="rId2" Type="http://schemas.openxmlformats.org/officeDocument/2006/relationships/hyperlink" Target="http://www.womackcg.com/" TargetMode="External"/><Relationship Id="rId1" Type="http://schemas.openxmlformats.org/officeDocument/2006/relationships/hyperlink" Target="https://twitter.com/LaKeshaWomack" TargetMode="External"/><Relationship Id="rId4" Type="http://schemas.openxmlformats.org/officeDocument/2006/relationships/hyperlink" Target="http://www.coachevanroth.com/" TargetMode="External"/></Relationships>
</file>

<file path=ppt/diagrams/_rels/drawing6.xml.rels><?xml version="1.0" encoding="UTF-8" standalone="yes"?>
<Relationships xmlns="http://schemas.openxmlformats.org/package/2006/relationships"><Relationship Id="rId3" Type="http://schemas.openxmlformats.org/officeDocument/2006/relationships/hyperlink" Target="https://twitter.com/CJVitulli1" TargetMode="External"/><Relationship Id="rId2" Type="http://schemas.openxmlformats.org/officeDocument/2006/relationships/hyperlink" Target="http://www.jinksperspective.com/" TargetMode="External"/><Relationship Id="rId1" Type="http://schemas.openxmlformats.org/officeDocument/2006/relationships/hyperlink" Target="https://twitter.com/patricknjinks" TargetMode="External"/><Relationship Id="rId4" Type="http://schemas.openxmlformats.org/officeDocument/2006/relationships/hyperlink" Target="http://www.musiccityceos.com/"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E50EB2-69EA-4E4B-A108-96E09201C1F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8049257-EAA9-46D3-8AE2-116941E2FCE7}">
      <dgm:prSet/>
      <dgm:spPr/>
      <dgm:t>
        <a:bodyPr/>
        <a:lstStyle/>
        <a:p>
          <a:r>
            <a:rPr lang="en-US"/>
            <a:t>Similar to the bona fide severance requirement of 180 days, if you are considering returning to employment with your former employer, retirees are required to satisfy a separation from service period before returning to public employment in New Jersey with a </a:t>
          </a:r>
          <a:r>
            <a:rPr lang="en-US" b="1"/>
            <a:t>different employer</a:t>
          </a:r>
          <a:r>
            <a:rPr lang="en-US"/>
            <a:t> </a:t>
          </a:r>
        </a:p>
      </dgm:t>
    </dgm:pt>
    <dgm:pt modelId="{F714C1AA-7D46-43E6-A8E7-31AE4B5DA150}" type="parTrans" cxnId="{8DE7684E-B355-45C8-9B64-B26D0B6A1991}">
      <dgm:prSet/>
      <dgm:spPr/>
      <dgm:t>
        <a:bodyPr/>
        <a:lstStyle/>
        <a:p>
          <a:endParaRPr lang="en-US"/>
        </a:p>
      </dgm:t>
    </dgm:pt>
    <dgm:pt modelId="{2117708F-60E4-4C85-9F85-FE3B764F8721}" type="sibTrans" cxnId="{8DE7684E-B355-45C8-9B64-B26D0B6A1991}">
      <dgm:prSet/>
      <dgm:spPr/>
      <dgm:t>
        <a:bodyPr/>
        <a:lstStyle/>
        <a:p>
          <a:endParaRPr lang="en-US"/>
        </a:p>
      </dgm:t>
    </dgm:pt>
    <dgm:pt modelId="{DC61181A-9921-435C-B43D-35BB3D36A738}">
      <dgm:prSet/>
      <dgm:spPr/>
      <dgm:t>
        <a:bodyPr/>
        <a:lstStyle/>
        <a:p>
          <a:r>
            <a:rPr lang="en-US"/>
            <a:t>The NJDPB notifies you in writing that your retirement is approved by the Board of Trustees; you must wait until at </a:t>
          </a:r>
          <a:r>
            <a:rPr lang="en-US" b="1"/>
            <a:t>least 30 days </a:t>
          </a:r>
          <a:r>
            <a:rPr lang="en-US"/>
            <a:t>after the date of this notification </a:t>
          </a:r>
          <a:r>
            <a:rPr lang="en-US" b="1"/>
            <a:t>or 30 days </a:t>
          </a:r>
          <a:r>
            <a:rPr lang="en-US"/>
            <a:t>following your date of retirement, whichever is later, before you agree to accept employment with another employer.</a:t>
          </a:r>
        </a:p>
      </dgm:t>
    </dgm:pt>
    <dgm:pt modelId="{824A7B5C-B537-47B5-BF3F-A1182481D830}" type="parTrans" cxnId="{8A571679-BF44-4F49-8D53-DE7B1F90E54D}">
      <dgm:prSet/>
      <dgm:spPr/>
      <dgm:t>
        <a:bodyPr/>
        <a:lstStyle/>
        <a:p>
          <a:endParaRPr lang="en-US"/>
        </a:p>
      </dgm:t>
    </dgm:pt>
    <dgm:pt modelId="{245DE033-11C7-4812-883C-B31C111065E5}" type="sibTrans" cxnId="{8A571679-BF44-4F49-8D53-DE7B1F90E54D}">
      <dgm:prSet/>
      <dgm:spPr/>
      <dgm:t>
        <a:bodyPr/>
        <a:lstStyle/>
        <a:p>
          <a:endParaRPr lang="en-US"/>
        </a:p>
      </dgm:t>
    </dgm:pt>
    <dgm:pt modelId="{EE46282A-AEBC-4DB5-B66E-D88DE55C2DC2}" type="pres">
      <dgm:prSet presAssocID="{14E50EB2-69EA-4E4B-A108-96E09201C1F1}" presName="linear" presStyleCnt="0">
        <dgm:presLayoutVars>
          <dgm:animLvl val="lvl"/>
          <dgm:resizeHandles val="exact"/>
        </dgm:presLayoutVars>
      </dgm:prSet>
      <dgm:spPr/>
    </dgm:pt>
    <dgm:pt modelId="{FCEADB91-0D5B-492F-A9E6-3CC779466718}" type="pres">
      <dgm:prSet presAssocID="{A8049257-EAA9-46D3-8AE2-116941E2FCE7}" presName="parentText" presStyleLbl="node1" presStyleIdx="0" presStyleCnt="2">
        <dgm:presLayoutVars>
          <dgm:chMax val="0"/>
          <dgm:bulletEnabled val="1"/>
        </dgm:presLayoutVars>
      </dgm:prSet>
      <dgm:spPr/>
    </dgm:pt>
    <dgm:pt modelId="{43727592-3395-4145-BAE3-04EAA9E6DDFF}" type="pres">
      <dgm:prSet presAssocID="{2117708F-60E4-4C85-9F85-FE3B764F8721}" presName="spacer" presStyleCnt="0"/>
      <dgm:spPr/>
    </dgm:pt>
    <dgm:pt modelId="{7FA0D36C-1084-4E7B-9320-A3F126C84552}" type="pres">
      <dgm:prSet presAssocID="{DC61181A-9921-435C-B43D-35BB3D36A738}" presName="parentText" presStyleLbl="node1" presStyleIdx="1" presStyleCnt="2">
        <dgm:presLayoutVars>
          <dgm:chMax val="0"/>
          <dgm:bulletEnabled val="1"/>
        </dgm:presLayoutVars>
      </dgm:prSet>
      <dgm:spPr/>
    </dgm:pt>
  </dgm:ptLst>
  <dgm:cxnLst>
    <dgm:cxn modelId="{8DE7684E-B355-45C8-9B64-B26D0B6A1991}" srcId="{14E50EB2-69EA-4E4B-A108-96E09201C1F1}" destId="{A8049257-EAA9-46D3-8AE2-116941E2FCE7}" srcOrd="0" destOrd="0" parTransId="{F714C1AA-7D46-43E6-A8E7-31AE4B5DA150}" sibTransId="{2117708F-60E4-4C85-9F85-FE3B764F8721}"/>
    <dgm:cxn modelId="{B80CF853-7050-4E3F-8099-EB8B10640649}" type="presOf" srcId="{14E50EB2-69EA-4E4B-A108-96E09201C1F1}" destId="{EE46282A-AEBC-4DB5-B66E-D88DE55C2DC2}" srcOrd="0" destOrd="0" presId="urn:microsoft.com/office/officeart/2005/8/layout/vList2"/>
    <dgm:cxn modelId="{8A571679-BF44-4F49-8D53-DE7B1F90E54D}" srcId="{14E50EB2-69EA-4E4B-A108-96E09201C1F1}" destId="{DC61181A-9921-435C-B43D-35BB3D36A738}" srcOrd="1" destOrd="0" parTransId="{824A7B5C-B537-47B5-BF3F-A1182481D830}" sibTransId="{245DE033-11C7-4812-883C-B31C111065E5}"/>
    <dgm:cxn modelId="{6F0CF5A3-4C60-4D2C-A14E-572B693FA3B3}" type="presOf" srcId="{A8049257-EAA9-46D3-8AE2-116941E2FCE7}" destId="{FCEADB91-0D5B-492F-A9E6-3CC779466718}" srcOrd="0" destOrd="0" presId="urn:microsoft.com/office/officeart/2005/8/layout/vList2"/>
    <dgm:cxn modelId="{DE9C1DA7-21F3-484B-8471-ED18E021F673}" type="presOf" srcId="{DC61181A-9921-435C-B43D-35BB3D36A738}" destId="{7FA0D36C-1084-4E7B-9320-A3F126C84552}" srcOrd="0" destOrd="0" presId="urn:microsoft.com/office/officeart/2005/8/layout/vList2"/>
    <dgm:cxn modelId="{8036A949-B457-4F3E-8A90-7C20074AC64E}" type="presParOf" srcId="{EE46282A-AEBC-4DB5-B66E-D88DE55C2DC2}" destId="{FCEADB91-0D5B-492F-A9E6-3CC779466718}" srcOrd="0" destOrd="0" presId="urn:microsoft.com/office/officeart/2005/8/layout/vList2"/>
    <dgm:cxn modelId="{939CB41C-163A-4DF3-8F9D-27431BF10BA8}" type="presParOf" srcId="{EE46282A-AEBC-4DB5-B66E-D88DE55C2DC2}" destId="{43727592-3395-4145-BAE3-04EAA9E6DDFF}" srcOrd="1" destOrd="0" presId="urn:microsoft.com/office/officeart/2005/8/layout/vList2"/>
    <dgm:cxn modelId="{5FAD83EA-3BE1-4CC7-A790-8F67930EF558}" type="presParOf" srcId="{EE46282A-AEBC-4DB5-B66E-D88DE55C2DC2}" destId="{7FA0D36C-1084-4E7B-9320-A3F126C8455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2E604E-A785-416D-A79B-D8D552C4B6D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F32B882-457D-4B74-B5FE-48E3649AC261}">
      <dgm:prSet/>
      <dgm:spPr/>
      <dgm:t>
        <a:bodyPr/>
        <a:lstStyle/>
        <a:p>
          <a:r>
            <a:rPr lang="en-US" dirty="0"/>
            <a:t>The NJDPB is frequently approached by retirees who seek recognition as independent contractors rather than employees. If there was any arrangement made prior to retirement to return to employment — whether as a contract employee, leased employee, or an independent contractor — </a:t>
          </a:r>
          <a:r>
            <a:rPr lang="en-US" u="sng" dirty="0"/>
            <a:t>the employer/employee relationship is not completely severed and the retirement will be deemed invalid</a:t>
          </a:r>
          <a:r>
            <a:rPr lang="en-US" dirty="0"/>
            <a:t>.</a:t>
          </a:r>
        </a:p>
      </dgm:t>
    </dgm:pt>
    <dgm:pt modelId="{D8A4F398-6173-481E-BBC8-CA46BCD113C5}" type="parTrans" cxnId="{F10E4C7F-BA26-4FC1-81C4-B0A3EC3FDCA5}">
      <dgm:prSet/>
      <dgm:spPr/>
      <dgm:t>
        <a:bodyPr/>
        <a:lstStyle/>
        <a:p>
          <a:endParaRPr lang="en-US"/>
        </a:p>
      </dgm:t>
    </dgm:pt>
    <dgm:pt modelId="{D4592E00-757A-4CD4-95EB-2869FA08022D}" type="sibTrans" cxnId="{F10E4C7F-BA26-4FC1-81C4-B0A3EC3FDCA5}">
      <dgm:prSet/>
      <dgm:spPr/>
      <dgm:t>
        <a:bodyPr/>
        <a:lstStyle/>
        <a:p>
          <a:endParaRPr lang="en-US"/>
        </a:p>
      </dgm:t>
    </dgm:pt>
    <dgm:pt modelId="{70E9C4FA-D0A0-4E93-BF91-9634DE1A82D0}">
      <dgm:prSet/>
      <dgm:spPr/>
      <dgm:t>
        <a:bodyPr/>
        <a:lstStyle/>
        <a:p>
          <a:r>
            <a:rPr lang="en-US"/>
            <a:t>Because penalties levied by the IRS can be severe, both you (the retiree) and the employer should give careful consideration before being classified as an independent contractor. In the event that you are incorrectly classified as an independent contractor, the employer will be assessed delinquent enrollment charges for failing to enroll you in the retirement system in a timely fashion. You will also be required to refund all retirement benefits received after the date of enrollment should have occurred and pay any retro - active pension contributions.  </a:t>
          </a:r>
        </a:p>
      </dgm:t>
    </dgm:pt>
    <dgm:pt modelId="{B0E51C1B-0BA6-4250-9174-42E4B691343C}" type="parTrans" cxnId="{B8195752-F12F-4819-AE6E-C20A35758C21}">
      <dgm:prSet/>
      <dgm:spPr/>
      <dgm:t>
        <a:bodyPr/>
        <a:lstStyle/>
        <a:p>
          <a:endParaRPr lang="en-US"/>
        </a:p>
      </dgm:t>
    </dgm:pt>
    <dgm:pt modelId="{7F4B8B22-862A-4464-9562-318C1C696FF9}" type="sibTrans" cxnId="{B8195752-F12F-4819-AE6E-C20A35758C21}">
      <dgm:prSet/>
      <dgm:spPr/>
      <dgm:t>
        <a:bodyPr/>
        <a:lstStyle/>
        <a:p>
          <a:endParaRPr lang="en-US"/>
        </a:p>
      </dgm:t>
    </dgm:pt>
    <dgm:pt modelId="{111E3106-008D-4B64-A8D8-F6BFE38AB3F2}" type="pres">
      <dgm:prSet presAssocID="{4B2E604E-A785-416D-A79B-D8D552C4B6D4}" presName="linear" presStyleCnt="0">
        <dgm:presLayoutVars>
          <dgm:animLvl val="lvl"/>
          <dgm:resizeHandles val="exact"/>
        </dgm:presLayoutVars>
      </dgm:prSet>
      <dgm:spPr/>
    </dgm:pt>
    <dgm:pt modelId="{B05B9D91-EC5A-42DD-97B8-2CE699EF1649}" type="pres">
      <dgm:prSet presAssocID="{3F32B882-457D-4B74-B5FE-48E3649AC261}" presName="parentText" presStyleLbl="node1" presStyleIdx="0" presStyleCnt="2">
        <dgm:presLayoutVars>
          <dgm:chMax val="0"/>
          <dgm:bulletEnabled val="1"/>
        </dgm:presLayoutVars>
      </dgm:prSet>
      <dgm:spPr/>
    </dgm:pt>
    <dgm:pt modelId="{3834B08C-EF8C-47C3-94B8-F2B323A3B304}" type="pres">
      <dgm:prSet presAssocID="{D4592E00-757A-4CD4-95EB-2869FA08022D}" presName="spacer" presStyleCnt="0"/>
      <dgm:spPr/>
    </dgm:pt>
    <dgm:pt modelId="{874CBC18-90E7-416D-95B4-59941F523A30}" type="pres">
      <dgm:prSet presAssocID="{70E9C4FA-D0A0-4E93-BF91-9634DE1A82D0}" presName="parentText" presStyleLbl="node1" presStyleIdx="1" presStyleCnt="2">
        <dgm:presLayoutVars>
          <dgm:chMax val="0"/>
          <dgm:bulletEnabled val="1"/>
        </dgm:presLayoutVars>
      </dgm:prSet>
      <dgm:spPr/>
    </dgm:pt>
  </dgm:ptLst>
  <dgm:cxnLst>
    <dgm:cxn modelId="{B8195752-F12F-4819-AE6E-C20A35758C21}" srcId="{4B2E604E-A785-416D-A79B-D8D552C4B6D4}" destId="{70E9C4FA-D0A0-4E93-BF91-9634DE1A82D0}" srcOrd="1" destOrd="0" parTransId="{B0E51C1B-0BA6-4250-9174-42E4B691343C}" sibTransId="{7F4B8B22-862A-4464-9562-318C1C696FF9}"/>
    <dgm:cxn modelId="{F10E4C7F-BA26-4FC1-81C4-B0A3EC3FDCA5}" srcId="{4B2E604E-A785-416D-A79B-D8D552C4B6D4}" destId="{3F32B882-457D-4B74-B5FE-48E3649AC261}" srcOrd="0" destOrd="0" parTransId="{D8A4F398-6173-481E-BBC8-CA46BCD113C5}" sibTransId="{D4592E00-757A-4CD4-95EB-2869FA08022D}"/>
    <dgm:cxn modelId="{1FC373C1-8B8E-4E7A-803C-9968E544839B}" type="presOf" srcId="{70E9C4FA-D0A0-4E93-BF91-9634DE1A82D0}" destId="{874CBC18-90E7-416D-95B4-59941F523A30}" srcOrd="0" destOrd="0" presId="urn:microsoft.com/office/officeart/2005/8/layout/vList2"/>
    <dgm:cxn modelId="{5CB230C7-9536-4498-82C0-185BCEC18E82}" type="presOf" srcId="{3F32B882-457D-4B74-B5FE-48E3649AC261}" destId="{B05B9D91-EC5A-42DD-97B8-2CE699EF1649}" srcOrd="0" destOrd="0" presId="urn:microsoft.com/office/officeart/2005/8/layout/vList2"/>
    <dgm:cxn modelId="{8225E4FC-0EB7-477E-B7C8-D12F55E9F212}" type="presOf" srcId="{4B2E604E-A785-416D-A79B-D8D552C4B6D4}" destId="{111E3106-008D-4B64-A8D8-F6BFE38AB3F2}" srcOrd="0" destOrd="0" presId="urn:microsoft.com/office/officeart/2005/8/layout/vList2"/>
    <dgm:cxn modelId="{FB2B61EF-1D63-4C95-A83C-119E7C31C54F}" type="presParOf" srcId="{111E3106-008D-4B64-A8D8-F6BFE38AB3F2}" destId="{B05B9D91-EC5A-42DD-97B8-2CE699EF1649}" srcOrd="0" destOrd="0" presId="urn:microsoft.com/office/officeart/2005/8/layout/vList2"/>
    <dgm:cxn modelId="{79655B18-F486-405E-9A1A-7CFAA7CC0C65}" type="presParOf" srcId="{111E3106-008D-4B64-A8D8-F6BFE38AB3F2}" destId="{3834B08C-EF8C-47C3-94B8-F2B323A3B304}" srcOrd="1" destOrd="0" presId="urn:microsoft.com/office/officeart/2005/8/layout/vList2"/>
    <dgm:cxn modelId="{A579AAB6-311A-41D1-978D-045095BDBC95}" type="presParOf" srcId="{111E3106-008D-4B64-A8D8-F6BFE38AB3F2}" destId="{874CBC18-90E7-416D-95B4-59941F523A3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5F76BC-7FB9-4F7B-B783-55CB2DE5DA6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1222313-4FCF-4FB5-8909-26D19FEB7988}">
      <dgm:prSet custT="1"/>
      <dgm:spPr/>
      <dgm:t>
        <a:bodyPr/>
        <a:lstStyle/>
        <a:p>
          <a:r>
            <a:rPr lang="en-US" sz="2400" dirty="0">
              <a:solidFill>
                <a:schemeClr val="tx1"/>
              </a:solidFill>
            </a:rPr>
            <a:t>FORMER EMPLOYERS- 180 DAYS</a:t>
          </a:r>
        </a:p>
      </dgm:t>
    </dgm:pt>
    <dgm:pt modelId="{05937A95-9C82-4F99-A204-96B44884D6F3}" type="parTrans" cxnId="{A6F26135-1B17-4083-9057-40A7AF1C3FAD}">
      <dgm:prSet/>
      <dgm:spPr/>
      <dgm:t>
        <a:bodyPr/>
        <a:lstStyle/>
        <a:p>
          <a:endParaRPr lang="en-US"/>
        </a:p>
      </dgm:t>
    </dgm:pt>
    <dgm:pt modelId="{76FD8E25-3263-4C31-BC56-A7A3DC9ED4B0}" type="sibTrans" cxnId="{A6F26135-1B17-4083-9057-40A7AF1C3FAD}">
      <dgm:prSet/>
      <dgm:spPr/>
      <dgm:t>
        <a:bodyPr/>
        <a:lstStyle/>
        <a:p>
          <a:endParaRPr lang="en-US"/>
        </a:p>
      </dgm:t>
    </dgm:pt>
    <dgm:pt modelId="{33F70CEC-432B-4151-827D-95EEC7461B64}">
      <dgm:prSet custT="1"/>
      <dgm:spPr/>
      <dgm:t>
        <a:bodyPr/>
        <a:lstStyle/>
        <a:p>
          <a:r>
            <a:rPr lang="en-US" sz="2400" dirty="0">
              <a:solidFill>
                <a:schemeClr val="tx1"/>
              </a:solidFill>
            </a:rPr>
            <a:t>Other than former EMPLOYER – 30 DAYS</a:t>
          </a:r>
        </a:p>
      </dgm:t>
    </dgm:pt>
    <dgm:pt modelId="{FFD88FAD-38C3-4747-9803-2ADFCF7D20AB}" type="parTrans" cxnId="{B8D723AE-5FAD-4937-9813-3B397F3DBFF4}">
      <dgm:prSet/>
      <dgm:spPr/>
      <dgm:t>
        <a:bodyPr/>
        <a:lstStyle/>
        <a:p>
          <a:endParaRPr lang="en-US"/>
        </a:p>
      </dgm:t>
    </dgm:pt>
    <dgm:pt modelId="{8CEC795A-2591-4BBC-97D5-6B0A21AF3EEC}" type="sibTrans" cxnId="{B8D723AE-5FAD-4937-9813-3B397F3DBFF4}">
      <dgm:prSet/>
      <dgm:spPr/>
      <dgm:t>
        <a:bodyPr/>
        <a:lstStyle/>
        <a:p>
          <a:endParaRPr lang="en-US"/>
        </a:p>
      </dgm:t>
    </dgm:pt>
    <dgm:pt modelId="{81AB285C-6B71-4E1C-928D-B91F3CEC6396}">
      <dgm:prSet custT="1"/>
      <dgm:spPr/>
      <dgm:t>
        <a:bodyPr/>
        <a:lstStyle/>
        <a:p>
          <a:r>
            <a:rPr lang="en-US" sz="2400" dirty="0">
              <a:solidFill>
                <a:schemeClr val="tx1"/>
              </a:solidFill>
            </a:rPr>
            <a:t>MUST BE PART TIME</a:t>
          </a:r>
        </a:p>
      </dgm:t>
    </dgm:pt>
    <dgm:pt modelId="{3169D498-7587-4AD6-85C6-5A1F183E6404}" type="parTrans" cxnId="{194C8710-0364-4329-942E-E4E7BE51787A}">
      <dgm:prSet/>
      <dgm:spPr/>
      <dgm:t>
        <a:bodyPr/>
        <a:lstStyle/>
        <a:p>
          <a:endParaRPr lang="en-US"/>
        </a:p>
      </dgm:t>
    </dgm:pt>
    <dgm:pt modelId="{9CF519CA-0876-48E8-92E0-54A193DF8A4C}" type="sibTrans" cxnId="{194C8710-0364-4329-942E-E4E7BE51787A}">
      <dgm:prSet/>
      <dgm:spPr/>
      <dgm:t>
        <a:bodyPr/>
        <a:lstStyle/>
        <a:p>
          <a:endParaRPr lang="en-US"/>
        </a:p>
      </dgm:t>
    </dgm:pt>
    <dgm:pt modelId="{4C54D6EC-CD16-4191-8285-AEE60E9CC0B3}">
      <dgm:prSet custT="1"/>
      <dgm:spPr/>
      <dgm:t>
        <a:bodyPr/>
        <a:lstStyle/>
        <a:p>
          <a:r>
            <a:rPr lang="en-US" sz="2000" b="1" dirty="0">
              <a:solidFill>
                <a:schemeClr val="tx1"/>
              </a:solidFill>
            </a:rPr>
            <a:t>COMPENSATION CANNOT BE SIMILAR TO WHAT THE POSITION WOULD PAY TO A NON RETIREE</a:t>
          </a:r>
          <a:endParaRPr lang="en-US" sz="2000" dirty="0">
            <a:solidFill>
              <a:schemeClr val="tx1"/>
            </a:solidFill>
          </a:endParaRPr>
        </a:p>
      </dgm:t>
    </dgm:pt>
    <dgm:pt modelId="{E41F286A-A643-4E9D-8025-138EBFD74485}" type="parTrans" cxnId="{CCC5E01E-D5BF-4793-968F-241808D1F00A}">
      <dgm:prSet/>
      <dgm:spPr/>
      <dgm:t>
        <a:bodyPr/>
        <a:lstStyle/>
        <a:p>
          <a:endParaRPr lang="en-US"/>
        </a:p>
      </dgm:t>
    </dgm:pt>
    <dgm:pt modelId="{681FD714-815A-4DFC-9430-F973F6168C31}" type="sibTrans" cxnId="{CCC5E01E-D5BF-4793-968F-241808D1F00A}">
      <dgm:prSet/>
      <dgm:spPr/>
      <dgm:t>
        <a:bodyPr/>
        <a:lstStyle/>
        <a:p>
          <a:endParaRPr lang="en-US"/>
        </a:p>
      </dgm:t>
    </dgm:pt>
    <dgm:pt modelId="{C2326C66-FF02-47CE-9B58-6318E84FD528}">
      <dgm:prSet/>
      <dgm:spPr/>
      <dgm:t>
        <a:bodyPr/>
        <a:lstStyle/>
        <a:p>
          <a:r>
            <a:rPr lang="en-US" dirty="0">
              <a:solidFill>
                <a:schemeClr val="tx1"/>
              </a:solidFill>
            </a:rPr>
            <a:t>Re-enrollment in your former retirement system is generally required if you accept full-time employment in a position covered by that system. The NJDPB routinely compares Department of Labor and Workforce Development records with retired payroll records. The audit performed as a result of this review will target retired public employees working more than 25 hours per week or earning a salary substantially similar to that earned in active employment prior to retirement</a:t>
          </a:r>
        </a:p>
      </dgm:t>
    </dgm:pt>
    <dgm:pt modelId="{8443F9C8-FA25-4B27-8E5E-2AAEE262C9BD}" type="parTrans" cxnId="{F43B4D29-C555-4C64-8EED-D23C3601B3EE}">
      <dgm:prSet/>
      <dgm:spPr/>
      <dgm:t>
        <a:bodyPr/>
        <a:lstStyle/>
        <a:p>
          <a:endParaRPr lang="en-US"/>
        </a:p>
      </dgm:t>
    </dgm:pt>
    <dgm:pt modelId="{BF141435-CF75-42EF-B089-E0CE7BFA7BA1}" type="sibTrans" cxnId="{F43B4D29-C555-4C64-8EED-D23C3601B3EE}">
      <dgm:prSet/>
      <dgm:spPr/>
      <dgm:t>
        <a:bodyPr/>
        <a:lstStyle/>
        <a:p>
          <a:endParaRPr lang="en-US"/>
        </a:p>
      </dgm:t>
    </dgm:pt>
    <dgm:pt modelId="{573089E7-7AC2-466A-A82B-134A5C07F856}" type="pres">
      <dgm:prSet presAssocID="{AF5F76BC-7FB9-4F7B-B783-55CB2DE5DA65}" presName="linear" presStyleCnt="0">
        <dgm:presLayoutVars>
          <dgm:animLvl val="lvl"/>
          <dgm:resizeHandles val="exact"/>
        </dgm:presLayoutVars>
      </dgm:prSet>
      <dgm:spPr/>
    </dgm:pt>
    <dgm:pt modelId="{1C4274E9-BAFA-4F86-BAF9-20AD4BD08AA0}" type="pres">
      <dgm:prSet presAssocID="{B1222313-4FCF-4FB5-8909-26D19FEB7988}" presName="parentText" presStyleLbl="node1" presStyleIdx="0" presStyleCnt="5">
        <dgm:presLayoutVars>
          <dgm:chMax val="0"/>
          <dgm:bulletEnabled val="1"/>
        </dgm:presLayoutVars>
      </dgm:prSet>
      <dgm:spPr/>
    </dgm:pt>
    <dgm:pt modelId="{A6774D14-16A2-4C59-96FE-11D38F6A525B}" type="pres">
      <dgm:prSet presAssocID="{76FD8E25-3263-4C31-BC56-A7A3DC9ED4B0}" presName="spacer" presStyleCnt="0"/>
      <dgm:spPr/>
    </dgm:pt>
    <dgm:pt modelId="{B75924E3-A860-41E0-AA79-DD70365C6DD9}" type="pres">
      <dgm:prSet presAssocID="{33F70CEC-432B-4151-827D-95EEC7461B64}" presName="parentText" presStyleLbl="node1" presStyleIdx="1" presStyleCnt="5">
        <dgm:presLayoutVars>
          <dgm:chMax val="0"/>
          <dgm:bulletEnabled val="1"/>
        </dgm:presLayoutVars>
      </dgm:prSet>
      <dgm:spPr/>
    </dgm:pt>
    <dgm:pt modelId="{96D28B1A-3518-474F-9E25-5D087B343546}" type="pres">
      <dgm:prSet presAssocID="{8CEC795A-2591-4BBC-97D5-6B0A21AF3EEC}" presName="spacer" presStyleCnt="0"/>
      <dgm:spPr/>
    </dgm:pt>
    <dgm:pt modelId="{9DAF7F51-E44D-4695-86BA-57E4BCA13202}" type="pres">
      <dgm:prSet presAssocID="{81AB285C-6B71-4E1C-928D-B91F3CEC6396}" presName="parentText" presStyleLbl="node1" presStyleIdx="2" presStyleCnt="5">
        <dgm:presLayoutVars>
          <dgm:chMax val="0"/>
          <dgm:bulletEnabled val="1"/>
        </dgm:presLayoutVars>
      </dgm:prSet>
      <dgm:spPr/>
    </dgm:pt>
    <dgm:pt modelId="{6D99B312-FDA5-4A6F-A4CF-1C1F3DE34445}" type="pres">
      <dgm:prSet presAssocID="{9CF519CA-0876-48E8-92E0-54A193DF8A4C}" presName="spacer" presStyleCnt="0"/>
      <dgm:spPr/>
    </dgm:pt>
    <dgm:pt modelId="{56351D23-2BEC-4EB4-9E5F-7E0E205BB34A}" type="pres">
      <dgm:prSet presAssocID="{4C54D6EC-CD16-4191-8285-AEE60E9CC0B3}" presName="parentText" presStyleLbl="node1" presStyleIdx="3" presStyleCnt="5">
        <dgm:presLayoutVars>
          <dgm:chMax val="0"/>
          <dgm:bulletEnabled val="1"/>
        </dgm:presLayoutVars>
      </dgm:prSet>
      <dgm:spPr/>
    </dgm:pt>
    <dgm:pt modelId="{3EA5DFB9-AB85-47BF-8F8D-F7F9FAB5526C}" type="pres">
      <dgm:prSet presAssocID="{681FD714-815A-4DFC-9430-F973F6168C31}" presName="spacer" presStyleCnt="0"/>
      <dgm:spPr/>
    </dgm:pt>
    <dgm:pt modelId="{9247214B-A0AB-4008-9107-218243CC3C1D}" type="pres">
      <dgm:prSet presAssocID="{C2326C66-FF02-47CE-9B58-6318E84FD528}" presName="parentText" presStyleLbl="node1" presStyleIdx="4" presStyleCnt="5">
        <dgm:presLayoutVars>
          <dgm:chMax val="0"/>
          <dgm:bulletEnabled val="1"/>
        </dgm:presLayoutVars>
      </dgm:prSet>
      <dgm:spPr/>
    </dgm:pt>
  </dgm:ptLst>
  <dgm:cxnLst>
    <dgm:cxn modelId="{939D9603-4850-41B8-94A1-7C01E518E8BB}" type="presOf" srcId="{4C54D6EC-CD16-4191-8285-AEE60E9CC0B3}" destId="{56351D23-2BEC-4EB4-9E5F-7E0E205BB34A}" srcOrd="0" destOrd="0" presId="urn:microsoft.com/office/officeart/2005/8/layout/vList2"/>
    <dgm:cxn modelId="{194C8710-0364-4329-942E-E4E7BE51787A}" srcId="{AF5F76BC-7FB9-4F7B-B783-55CB2DE5DA65}" destId="{81AB285C-6B71-4E1C-928D-B91F3CEC6396}" srcOrd="2" destOrd="0" parTransId="{3169D498-7587-4AD6-85C6-5A1F183E6404}" sibTransId="{9CF519CA-0876-48E8-92E0-54A193DF8A4C}"/>
    <dgm:cxn modelId="{CCC5E01E-D5BF-4793-968F-241808D1F00A}" srcId="{AF5F76BC-7FB9-4F7B-B783-55CB2DE5DA65}" destId="{4C54D6EC-CD16-4191-8285-AEE60E9CC0B3}" srcOrd="3" destOrd="0" parTransId="{E41F286A-A643-4E9D-8025-138EBFD74485}" sibTransId="{681FD714-815A-4DFC-9430-F973F6168C31}"/>
    <dgm:cxn modelId="{F43B4D29-C555-4C64-8EED-D23C3601B3EE}" srcId="{AF5F76BC-7FB9-4F7B-B783-55CB2DE5DA65}" destId="{C2326C66-FF02-47CE-9B58-6318E84FD528}" srcOrd="4" destOrd="0" parTransId="{8443F9C8-FA25-4B27-8E5E-2AAEE262C9BD}" sibTransId="{BF141435-CF75-42EF-B089-E0CE7BFA7BA1}"/>
    <dgm:cxn modelId="{07DC2631-A9E4-4014-B53A-1EA5F21E7827}" type="presOf" srcId="{AF5F76BC-7FB9-4F7B-B783-55CB2DE5DA65}" destId="{573089E7-7AC2-466A-A82B-134A5C07F856}" srcOrd="0" destOrd="0" presId="urn:microsoft.com/office/officeart/2005/8/layout/vList2"/>
    <dgm:cxn modelId="{A6F26135-1B17-4083-9057-40A7AF1C3FAD}" srcId="{AF5F76BC-7FB9-4F7B-B783-55CB2DE5DA65}" destId="{B1222313-4FCF-4FB5-8909-26D19FEB7988}" srcOrd="0" destOrd="0" parTransId="{05937A95-9C82-4F99-A204-96B44884D6F3}" sibTransId="{76FD8E25-3263-4C31-BC56-A7A3DC9ED4B0}"/>
    <dgm:cxn modelId="{D7A28150-19A4-4D9D-972B-6D300C7644FB}" type="presOf" srcId="{B1222313-4FCF-4FB5-8909-26D19FEB7988}" destId="{1C4274E9-BAFA-4F86-BAF9-20AD4BD08AA0}" srcOrd="0" destOrd="0" presId="urn:microsoft.com/office/officeart/2005/8/layout/vList2"/>
    <dgm:cxn modelId="{066A4886-BDFE-4D29-B341-A7FF6CFCA017}" type="presOf" srcId="{C2326C66-FF02-47CE-9B58-6318E84FD528}" destId="{9247214B-A0AB-4008-9107-218243CC3C1D}" srcOrd="0" destOrd="0" presId="urn:microsoft.com/office/officeart/2005/8/layout/vList2"/>
    <dgm:cxn modelId="{B8D723AE-5FAD-4937-9813-3B397F3DBFF4}" srcId="{AF5F76BC-7FB9-4F7B-B783-55CB2DE5DA65}" destId="{33F70CEC-432B-4151-827D-95EEC7461B64}" srcOrd="1" destOrd="0" parTransId="{FFD88FAD-38C3-4747-9803-2ADFCF7D20AB}" sibTransId="{8CEC795A-2591-4BBC-97D5-6B0A21AF3EEC}"/>
    <dgm:cxn modelId="{BBAB86C2-B1A8-444A-97F1-5295A94D7854}" type="presOf" srcId="{33F70CEC-432B-4151-827D-95EEC7461B64}" destId="{B75924E3-A860-41E0-AA79-DD70365C6DD9}" srcOrd="0" destOrd="0" presId="urn:microsoft.com/office/officeart/2005/8/layout/vList2"/>
    <dgm:cxn modelId="{7614EBCB-DDD2-4755-A851-084F9E6D718B}" type="presOf" srcId="{81AB285C-6B71-4E1C-928D-B91F3CEC6396}" destId="{9DAF7F51-E44D-4695-86BA-57E4BCA13202}" srcOrd="0" destOrd="0" presId="urn:microsoft.com/office/officeart/2005/8/layout/vList2"/>
    <dgm:cxn modelId="{03D8EDCC-27E5-4FDB-B5E7-C17F827CFCDD}" type="presParOf" srcId="{573089E7-7AC2-466A-A82B-134A5C07F856}" destId="{1C4274E9-BAFA-4F86-BAF9-20AD4BD08AA0}" srcOrd="0" destOrd="0" presId="urn:microsoft.com/office/officeart/2005/8/layout/vList2"/>
    <dgm:cxn modelId="{E1E38EB4-79F8-4E93-A0C7-F4A2C37C8296}" type="presParOf" srcId="{573089E7-7AC2-466A-A82B-134A5C07F856}" destId="{A6774D14-16A2-4C59-96FE-11D38F6A525B}" srcOrd="1" destOrd="0" presId="urn:microsoft.com/office/officeart/2005/8/layout/vList2"/>
    <dgm:cxn modelId="{E2D3EBE3-01FC-4D34-859B-E9E0FD4D6B8A}" type="presParOf" srcId="{573089E7-7AC2-466A-A82B-134A5C07F856}" destId="{B75924E3-A860-41E0-AA79-DD70365C6DD9}" srcOrd="2" destOrd="0" presId="urn:microsoft.com/office/officeart/2005/8/layout/vList2"/>
    <dgm:cxn modelId="{FD4B6B4A-5BC8-4D29-83FA-8CFF26E1A031}" type="presParOf" srcId="{573089E7-7AC2-466A-A82B-134A5C07F856}" destId="{96D28B1A-3518-474F-9E25-5D087B343546}" srcOrd="3" destOrd="0" presId="urn:microsoft.com/office/officeart/2005/8/layout/vList2"/>
    <dgm:cxn modelId="{E4D8AF17-6F8E-4389-9AB4-26D0520DB809}" type="presParOf" srcId="{573089E7-7AC2-466A-A82B-134A5C07F856}" destId="{9DAF7F51-E44D-4695-86BA-57E4BCA13202}" srcOrd="4" destOrd="0" presId="urn:microsoft.com/office/officeart/2005/8/layout/vList2"/>
    <dgm:cxn modelId="{4676E6D2-97F9-4574-81C5-01DB98FB4EAC}" type="presParOf" srcId="{573089E7-7AC2-466A-A82B-134A5C07F856}" destId="{6D99B312-FDA5-4A6F-A4CF-1C1F3DE34445}" srcOrd="5" destOrd="0" presId="urn:microsoft.com/office/officeart/2005/8/layout/vList2"/>
    <dgm:cxn modelId="{043FCB64-002C-42ED-9185-545E0DCF5DDB}" type="presParOf" srcId="{573089E7-7AC2-466A-A82B-134A5C07F856}" destId="{56351D23-2BEC-4EB4-9E5F-7E0E205BB34A}" srcOrd="6" destOrd="0" presId="urn:microsoft.com/office/officeart/2005/8/layout/vList2"/>
    <dgm:cxn modelId="{E25D5990-20CF-468E-85B5-EC8C0A22B0EE}" type="presParOf" srcId="{573089E7-7AC2-466A-A82B-134A5C07F856}" destId="{3EA5DFB9-AB85-47BF-8F8D-F7F9FAB5526C}" srcOrd="7" destOrd="0" presId="urn:microsoft.com/office/officeart/2005/8/layout/vList2"/>
    <dgm:cxn modelId="{98BAD4A6-DF71-4CD1-93F0-9A922DD314B4}" type="presParOf" srcId="{573089E7-7AC2-466A-A82B-134A5C07F856}" destId="{9247214B-A0AB-4008-9107-218243CC3C1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A5964E-EEAA-412A-909A-732F719D23F4}"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05CE8D23-64C2-4744-8850-A2F20D8E3697}">
      <dgm:prSet/>
      <dgm:spPr/>
      <dgm:t>
        <a:bodyPr/>
        <a:lstStyle/>
        <a:p>
          <a:r>
            <a:rPr lang="en-US"/>
            <a:t>Once a retired individual is going to be hired with the same or a different unit the employer has to fill out a form EE 904- NOTIFICATION OF EMPLOYMENT AFTER RETIREMENT </a:t>
          </a:r>
        </a:p>
      </dgm:t>
    </dgm:pt>
    <dgm:pt modelId="{4911C290-D412-47ED-9702-BB605D8D2229}" type="parTrans" cxnId="{F443F711-EE79-4B83-BDF7-CF4BA665DB69}">
      <dgm:prSet/>
      <dgm:spPr/>
      <dgm:t>
        <a:bodyPr/>
        <a:lstStyle/>
        <a:p>
          <a:endParaRPr lang="en-US"/>
        </a:p>
      </dgm:t>
    </dgm:pt>
    <dgm:pt modelId="{D6D20A78-7903-4657-85DC-8D9260E3CA90}" type="sibTrans" cxnId="{F443F711-EE79-4B83-BDF7-CF4BA665DB69}">
      <dgm:prSet/>
      <dgm:spPr/>
      <dgm:t>
        <a:bodyPr/>
        <a:lstStyle/>
        <a:p>
          <a:endParaRPr lang="en-US"/>
        </a:p>
      </dgm:t>
    </dgm:pt>
    <dgm:pt modelId="{83239456-39B6-45A7-9D87-6C8B0C3BE817}">
      <dgm:prSet/>
      <dgm:spPr/>
      <dgm:t>
        <a:bodyPr/>
        <a:lstStyle/>
        <a:p>
          <a:r>
            <a:rPr lang="en-US"/>
            <a:t>The Certifying Officer has to fill this out and send to Pensions</a:t>
          </a:r>
        </a:p>
      </dgm:t>
    </dgm:pt>
    <dgm:pt modelId="{32E56BDE-230F-4AE5-8561-BC7B1945F0B0}" type="parTrans" cxnId="{CFE19A07-FF0E-4E7E-AF82-51FF66FD8A0F}">
      <dgm:prSet/>
      <dgm:spPr/>
      <dgm:t>
        <a:bodyPr/>
        <a:lstStyle/>
        <a:p>
          <a:endParaRPr lang="en-US"/>
        </a:p>
      </dgm:t>
    </dgm:pt>
    <dgm:pt modelId="{962093BE-46EF-4298-8807-D5F778089CA0}" type="sibTrans" cxnId="{CFE19A07-FF0E-4E7E-AF82-51FF66FD8A0F}">
      <dgm:prSet/>
      <dgm:spPr/>
      <dgm:t>
        <a:bodyPr/>
        <a:lstStyle/>
        <a:p>
          <a:endParaRPr lang="en-US"/>
        </a:p>
      </dgm:t>
    </dgm:pt>
    <dgm:pt modelId="{6EDAFDE4-3EAE-477F-A538-6DA808AB011C}" type="pres">
      <dgm:prSet presAssocID="{1FA5964E-EEAA-412A-909A-732F719D23F4}" presName="hierChild1" presStyleCnt="0">
        <dgm:presLayoutVars>
          <dgm:chPref val="1"/>
          <dgm:dir/>
          <dgm:animOne val="branch"/>
          <dgm:animLvl val="lvl"/>
          <dgm:resizeHandles/>
        </dgm:presLayoutVars>
      </dgm:prSet>
      <dgm:spPr/>
    </dgm:pt>
    <dgm:pt modelId="{F6759ABD-7597-4118-A694-9D7D0E202651}" type="pres">
      <dgm:prSet presAssocID="{05CE8D23-64C2-4744-8850-A2F20D8E3697}" presName="hierRoot1" presStyleCnt="0"/>
      <dgm:spPr/>
    </dgm:pt>
    <dgm:pt modelId="{C69A27E5-7F89-4911-BEF2-D50558B23FF8}" type="pres">
      <dgm:prSet presAssocID="{05CE8D23-64C2-4744-8850-A2F20D8E3697}" presName="composite" presStyleCnt="0"/>
      <dgm:spPr/>
    </dgm:pt>
    <dgm:pt modelId="{1DB4203A-87FE-4FB3-AB17-2DEB333BC9C7}" type="pres">
      <dgm:prSet presAssocID="{05CE8D23-64C2-4744-8850-A2F20D8E3697}" presName="background" presStyleLbl="node0" presStyleIdx="0" presStyleCnt="2"/>
      <dgm:spPr/>
    </dgm:pt>
    <dgm:pt modelId="{17C076A4-0EAC-4C30-A061-8F9A4882A2AF}" type="pres">
      <dgm:prSet presAssocID="{05CE8D23-64C2-4744-8850-A2F20D8E3697}" presName="text" presStyleLbl="fgAcc0" presStyleIdx="0" presStyleCnt="2">
        <dgm:presLayoutVars>
          <dgm:chPref val="3"/>
        </dgm:presLayoutVars>
      </dgm:prSet>
      <dgm:spPr/>
    </dgm:pt>
    <dgm:pt modelId="{D98B2044-940E-448E-8507-7802840B9596}" type="pres">
      <dgm:prSet presAssocID="{05CE8D23-64C2-4744-8850-A2F20D8E3697}" presName="hierChild2" presStyleCnt="0"/>
      <dgm:spPr/>
    </dgm:pt>
    <dgm:pt modelId="{1C271493-7EDF-41A7-A4BC-87BA20C70AC8}" type="pres">
      <dgm:prSet presAssocID="{83239456-39B6-45A7-9D87-6C8B0C3BE817}" presName="hierRoot1" presStyleCnt="0"/>
      <dgm:spPr/>
    </dgm:pt>
    <dgm:pt modelId="{317411DA-FC71-4678-A8FE-B75532D1F984}" type="pres">
      <dgm:prSet presAssocID="{83239456-39B6-45A7-9D87-6C8B0C3BE817}" presName="composite" presStyleCnt="0"/>
      <dgm:spPr/>
    </dgm:pt>
    <dgm:pt modelId="{A3725F9A-62CE-46BD-ABE4-257913CF51F6}" type="pres">
      <dgm:prSet presAssocID="{83239456-39B6-45A7-9D87-6C8B0C3BE817}" presName="background" presStyleLbl="node0" presStyleIdx="1" presStyleCnt="2"/>
      <dgm:spPr/>
    </dgm:pt>
    <dgm:pt modelId="{73A4FC03-AE51-4174-895C-1833017D1AF4}" type="pres">
      <dgm:prSet presAssocID="{83239456-39B6-45A7-9D87-6C8B0C3BE817}" presName="text" presStyleLbl="fgAcc0" presStyleIdx="1" presStyleCnt="2">
        <dgm:presLayoutVars>
          <dgm:chPref val="3"/>
        </dgm:presLayoutVars>
      </dgm:prSet>
      <dgm:spPr/>
    </dgm:pt>
    <dgm:pt modelId="{359AE79C-4C13-4790-839D-D163A7BF79ED}" type="pres">
      <dgm:prSet presAssocID="{83239456-39B6-45A7-9D87-6C8B0C3BE817}" presName="hierChild2" presStyleCnt="0"/>
      <dgm:spPr/>
    </dgm:pt>
  </dgm:ptLst>
  <dgm:cxnLst>
    <dgm:cxn modelId="{CFE19A07-FF0E-4E7E-AF82-51FF66FD8A0F}" srcId="{1FA5964E-EEAA-412A-909A-732F719D23F4}" destId="{83239456-39B6-45A7-9D87-6C8B0C3BE817}" srcOrd="1" destOrd="0" parTransId="{32E56BDE-230F-4AE5-8561-BC7B1945F0B0}" sibTransId="{962093BE-46EF-4298-8807-D5F778089CA0}"/>
    <dgm:cxn modelId="{F443F711-EE79-4B83-BDF7-CF4BA665DB69}" srcId="{1FA5964E-EEAA-412A-909A-732F719D23F4}" destId="{05CE8D23-64C2-4744-8850-A2F20D8E3697}" srcOrd="0" destOrd="0" parTransId="{4911C290-D412-47ED-9702-BB605D8D2229}" sibTransId="{D6D20A78-7903-4657-85DC-8D9260E3CA90}"/>
    <dgm:cxn modelId="{7DCA2217-8A09-4FA8-98B0-31BDEF9AE200}" type="presOf" srcId="{1FA5964E-EEAA-412A-909A-732F719D23F4}" destId="{6EDAFDE4-3EAE-477F-A538-6DA808AB011C}" srcOrd="0" destOrd="0" presId="urn:microsoft.com/office/officeart/2005/8/layout/hierarchy1"/>
    <dgm:cxn modelId="{A953044B-B032-4E9D-AFDB-B8F135D223D6}" type="presOf" srcId="{05CE8D23-64C2-4744-8850-A2F20D8E3697}" destId="{17C076A4-0EAC-4C30-A061-8F9A4882A2AF}" srcOrd="0" destOrd="0" presId="urn:microsoft.com/office/officeart/2005/8/layout/hierarchy1"/>
    <dgm:cxn modelId="{E50E6557-9D52-4DC6-91DE-8B71BE71D63D}" type="presOf" srcId="{83239456-39B6-45A7-9D87-6C8B0C3BE817}" destId="{73A4FC03-AE51-4174-895C-1833017D1AF4}" srcOrd="0" destOrd="0" presId="urn:microsoft.com/office/officeart/2005/8/layout/hierarchy1"/>
    <dgm:cxn modelId="{DCC67649-7629-42A2-A5C2-ED24E7DE39F6}" type="presParOf" srcId="{6EDAFDE4-3EAE-477F-A538-6DA808AB011C}" destId="{F6759ABD-7597-4118-A694-9D7D0E202651}" srcOrd="0" destOrd="0" presId="urn:microsoft.com/office/officeart/2005/8/layout/hierarchy1"/>
    <dgm:cxn modelId="{C4A0D6DB-C854-4260-A3BB-6BCBEB09D9A7}" type="presParOf" srcId="{F6759ABD-7597-4118-A694-9D7D0E202651}" destId="{C69A27E5-7F89-4911-BEF2-D50558B23FF8}" srcOrd="0" destOrd="0" presId="urn:microsoft.com/office/officeart/2005/8/layout/hierarchy1"/>
    <dgm:cxn modelId="{30B2BDD7-A9FC-4F56-B1FA-A16C5843FEBE}" type="presParOf" srcId="{C69A27E5-7F89-4911-BEF2-D50558B23FF8}" destId="{1DB4203A-87FE-4FB3-AB17-2DEB333BC9C7}" srcOrd="0" destOrd="0" presId="urn:microsoft.com/office/officeart/2005/8/layout/hierarchy1"/>
    <dgm:cxn modelId="{0BD06E8B-6AE7-4A11-B6F7-965B99F616E2}" type="presParOf" srcId="{C69A27E5-7F89-4911-BEF2-D50558B23FF8}" destId="{17C076A4-0EAC-4C30-A061-8F9A4882A2AF}" srcOrd="1" destOrd="0" presId="urn:microsoft.com/office/officeart/2005/8/layout/hierarchy1"/>
    <dgm:cxn modelId="{E7371F46-2466-41CB-8B89-F0799A5197C6}" type="presParOf" srcId="{F6759ABD-7597-4118-A694-9D7D0E202651}" destId="{D98B2044-940E-448E-8507-7802840B9596}" srcOrd="1" destOrd="0" presId="urn:microsoft.com/office/officeart/2005/8/layout/hierarchy1"/>
    <dgm:cxn modelId="{760F7322-8B33-4769-AC35-061E025D872E}" type="presParOf" srcId="{6EDAFDE4-3EAE-477F-A538-6DA808AB011C}" destId="{1C271493-7EDF-41A7-A4BC-87BA20C70AC8}" srcOrd="1" destOrd="0" presId="urn:microsoft.com/office/officeart/2005/8/layout/hierarchy1"/>
    <dgm:cxn modelId="{0AC2D2F1-1974-4CFA-B61D-BF924D5FF49E}" type="presParOf" srcId="{1C271493-7EDF-41A7-A4BC-87BA20C70AC8}" destId="{317411DA-FC71-4678-A8FE-B75532D1F984}" srcOrd="0" destOrd="0" presId="urn:microsoft.com/office/officeart/2005/8/layout/hierarchy1"/>
    <dgm:cxn modelId="{397D20E6-DC48-4E39-9F72-3D125BB1FD8A}" type="presParOf" srcId="{317411DA-FC71-4678-A8FE-B75532D1F984}" destId="{A3725F9A-62CE-46BD-ABE4-257913CF51F6}" srcOrd="0" destOrd="0" presId="urn:microsoft.com/office/officeart/2005/8/layout/hierarchy1"/>
    <dgm:cxn modelId="{181BE364-BE05-4F83-8027-97D7F5A9CDC7}" type="presParOf" srcId="{317411DA-FC71-4678-A8FE-B75532D1F984}" destId="{73A4FC03-AE51-4174-895C-1833017D1AF4}" srcOrd="1" destOrd="0" presId="urn:microsoft.com/office/officeart/2005/8/layout/hierarchy1"/>
    <dgm:cxn modelId="{839A1B88-3A74-4C25-BED6-2FE1C0DE49E5}" type="presParOf" srcId="{1C271493-7EDF-41A7-A4BC-87BA20C70AC8}" destId="{359AE79C-4C13-4790-839D-D163A7BF79E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7B0C43-A750-4E7F-9D26-6C31158A7F4E}"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AB6DF730-8A2E-4A0D-A9E9-9C03F90CF1A2}">
      <dgm:prSet/>
      <dgm:spPr/>
      <dgm:t>
        <a:bodyPr/>
        <a:lstStyle/>
        <a:p>
          <a:r>
            <a:rPr lang="en-US" b="1"/>
            <a:t>1. Define Your Legacy</a:t>
          </a:r>
          <a:endParaRPr lang="en-US"/>
        </a:p>
      </dgm:t>
    </dgm:pt>
    <dgm:pt modelId="{7BC43E3B-62E1-4319-B562-BFABDB00A248}" type="parTrans" cxnId="{70033CB8-A29A-4D3B-A929-73C12DDF8944}">
      <dgm:prSet/>
      <dgm:spPr/>
      <dgm:t>
        <a:bodyPr/>
        <a:lstStyle/>
        <a:p>
          <a:endParaRPr lang="en-US"/>
        </a:p>
      </dgm:t>
    </dgm:pt>
    <dgm:pt modelId="{09B26C7C-68FC-417E-B19B-12AAB4C404FE}" type="sibTrans" cxnId="{70033CB8-A29A-4D3B-A929-73C12DDF8944}">
      <dgm:prSet/>
      <dgm:spPr/>
      <dgm:t>
        <a:bodyPr/>
        <a:lstStyle/>
        <a:p>
          <a:endParaRPr lang="en-US"/>
        </a:p>
      </dgm:t>
    </dgm:pt>
    <dgm:pt modelId="{DF2C1100-5812-4129-95C7-174975FE1A97}">
      <dgm:prSet/>
      <dgm:spPr/>
      <dgm:t>
        <a:bodyPr/>
        <a:lstStyle/>
        <a:p>
          <a:r>
            <a:rPr lang="en-US"/>
            <a:t>It would be a shame to do all of this work and to have it die with you. Many leaders don’t think of the legacy that they will leave after they have left a position or organization. Mentoring is the best practice for creating a legacy and ensuring your work will continue after you have transitioned. Your mentee should understand the “how” of what you do as well as the “why” in your decision making. - </a:t>
          </a:r>
          <a:r>
            <a:rPr lang="en-US">
              <a:hlinkClick xmlns:r="http://schemas.openxmlformats.org/officeDocument/2006/relationships" r:id="rId1"/>
            </a:rPr>
            <a:t>LaKesha Womack</a:t>
          </a:r>
          <a:r>
            <a:rPr lang="en-US"/>
            <a:t>, </a:t>
          </a:r>
          <a:r>
            <a:rPr lang="en-US">
              <a:hlinkClick xmlns:r="http://schemas.openxmlformats.org/officeDocument/2006/relationships" r:id="rId2"/>
            </a:rPr>
            <a:t>Womack Consulting Group</a:t>
          </a:r>
          <a:endParaRPr lang="en-US"/>
        </a:p>
      </dgm:t>
    </dgm:pt>
    <dgm:pt modelId="{461D51E8-4A85-42F7-81F2-5040B7EA11FF}" type="parTrans" cxnId="{C51FBD82-4B6B-491B-9009-36875F6C3CC2}">
      <dgm:prSet/>
      <dgm:spPr/>
      <dgm:t>
        <a:bodyPr/>
        <a:lstStyle/>
        <a:p>
          <a:endParaRPr lang="en-US"/>
        </a:p>
      </dgm:t>
    </dgm:pt>
    <dgm:pt modelId="{F6DDCC1C-06FE-44E1-8CF4-E5E9805766B8}" type="sibTrans" cxnId="{C51FBD82-4B6B-491B-9009-36875F6C3CC2}">
      <dgm:prSet/>
      <dgm:spPr/>
      <dgm:t>
        <a:bodyPr/>
        <a:lstStyle/>
        <a:p>
          <a:endParaRPr lang="en-US"/>
        </a:p>
      </dgm:t>
    </dgm:pt>
    <dgm:pt modelId="{447F960A-F2B3-43C9-801F-814BA2CE57E0}">
      <dgm:prSet/>
      <dgm:spPr/>
      <dgm:t>
        <a:bodyPr/>
        <a:lstStyle/>
        <a:p>
          <a:r>
            <a:rPr lang="en-US" b="1"/>
            <a:t>2. Plan In Phases</a:t>
          </a:r>
          <a:endParaRPr lang="en-US"/>
        </a:p>
      </dgm:t>
    </dgm:pt>
    <dgm:pt modelId="{C8C27089-6C43-4421-979A-26B64710C7E8}" type="parTrans" cxnId="{3C45EEE6-0ABD-4C10-943E-15873ECF7DB4}">
      <dgm:prSet/>
      <dgm:spPr/>
      <dgm:t>
        <a:bodyPr/>
        <a:lstStyle/>
        <a:p>
          <a:endParaRPr lang="en-US"/>
        </a:p>
      </dgm:t>
    </dgm:pt>
    <dgm:pt modelId="{BC98989B-9E24-4570-A5F2-470631C87D8A}" type="sibTrans" cxnId="{3C45EEE6-0ABD-4C10-943E-15873ECF7DB4}">
      <dgm:prSet/>
      <dgm:spPr/>
      <dgm:t>
        <a:bodyPr/>
        <a:lstStyle/>
        <a:p>
          <a:endParaRPr lang="en-US"/>
        </a:p>
      </dgm:t>
    </dgm:pt>
    <dgm:pt modelId="{E13CCA07-FEFA-4247-9AC2-10728C2273CA}">
      <dgm:prSet/>
      <dgm:spPr/>
      <dgm:t>
        <a:bodyPr/>
        <a:lstStyle/>
        <a:p>
          <a:r>
            <a:rPr lang="en-US"/>
            <a:t>In my experience, succession planning does not hit the top three to five business imperatives. It’s rarely urgent, but it is important. Get started (Phase I) with questions like “If X person wins the lottery, then what?” Begin putting names behind incumbents. In Phase II, determine who is ready now or ready later. In Phase III, create plans to close gaps to make it real. - </a:t>
          </a:r>
          <a:r>
            <a:rPr lang="en-US">
              <a:hlinkClick xmlns:r="http://schemas.openxmlformats.org/officeDocument/2006/relationships" r:id="rId3"/>
            </a:rPr>
            <a:t>Evan Roth</a:t>
          </a:r>
          <a:r>
            <a:rPr lang="en-US"/>
            <a:t>, </a:t>
          </a:r>
          <a:r>
            <a:rPr lang="en-US">
              <a:hlinkClick xmlns:r="http://schemas.openxmlformats.org/officeDocument/2006/relationships" r:id="rId4"/>
            </a:rPr>
            <a:t>Roth Consultancy International, LLC.</a:t>
          </a:r>
          <a:endParaRPr lang="en-US"/>
        </a:p>
      </dgm:t>
    </dgm:pt>
    <dgm:pt modelId="{CDF4DE87-CFA4-4293-A012-819B4E9B6AA7}" type="parTrans" cxnId="{F756AE12-2195-4F35-90C9-DCA18A55B6B6}">
      <dgm:prSet/>
      <dgm:spPr/>
      <dgm:t>
        <a:bodyPr/>
        <a:lstStyle/>
        <a:p>
          <a:endParaRPr lang="en-US"/>
        </a:p>
      </dgm:t>
    </dgm:pt>
    <dgm:pt modelId="{739DFE20-2CE3-4EAD-86B4-198468A53F57}" type="sibTrans" cxnId="{F756AE12-2195-4F35-90C9-DCA18A55B6B6}">
      <dgm:prSet/>
      <dgm:spPr/>
      <dgm:t>
        <a:bodyPr/>
        <a:lstStyle/>
        <a:p>
          <a:endParaRPr lang="en-US"/>
        </a:p>
      </dgm:t>
    </dgm:pt>
    <dgm:pt modelId="{C52FE25E-28C7-45A0-A716-237D7D0B4057}" type="pres">
      <dgm:prSet presAssocID="{ED7B0C43-A750-4E7F-9D26-6C31158A7F4E}" presName="vert0" presStyleCnt="0">
        <dgm:presLayoutVars>
          <dgm:dir/>
          <dgm:animOne val="branch"/>
          <dgm:animLvl val="lvl"/>
        </dgm:presLayoutVars>
      </dgm:prSet>
      <dgm:spPr/>
    </dgm:pt>
    <dgm:pt modelId="{35DAEDA5-6280-41B2-B389-2D6F4BDA6C74}" type="pres">
      <dgm:prSet presAssocID="{AB6DF730-8A2E-4A0D-A9E9-9C03F90CF1A2}" presName="thickLine" presStyleLbl="alignNode1" presStyleIdx="0" presStyleCnt="2"/>
      <dgm:spPr/>
    </dgm:pt>
    <dgm:pt modelId="{92155E11-5757-4A03-8DFF-A7B9BE9C334E}" type="pres">
      <dgm:prSet presAssocID="{AB6DF730-8A2E-4A0D-A9E9-9C03F90CF1A2}" presName="horz1" presStyleCnt="0"/>
      <dgm:spPr/>
    </dgm:pt>
    <dgm:pt modelId="{A3486967-742A-4651-A78D-429B115E2135}" type="pres">
      <dgm:prSet presAssocID="{AB6DF730-8A2E-4A0D-A9E9-9C03F90CF1A2}" presName="tx1" presStyleLbl="revTx" presStyleIdx="0" presStyleCnt="4"/>
      <dgm:spPr/>
    </dgm:pt>
    <dgm:pt modelId="{876621D4-2E23-46C3-AD33-75509641AF9C}" type="pres">
      <dgm:prSet presAssocID="{AB6DF730-8A2E-4A0D-A9E9-9C03F90CF1A2}" presName="vert1" presStyleCnt="0"/>
      <dgm:spPr/>
    </dgm:pt>
    <dgm:pt modelId="{75B05F9D-C4D8-4B8F-8105-39C3B395AB6C}" type="pres">
      <dgm:prSet presAssocID="{DF2C1100-5812-4129-95C7-174975FE1A97}" presName="vertSpace2a" presStyleCnt="0"/>
      <dgm:spPr/>
    </dgm:pt>
    <dgm:pt modelId="{961CD424-9439-4C4F-A099-9C49997F6F0E}" type="pres">
      <dgm:prSet presAssocID="{DF2C1100-5812-4129-95C7-174975FE1A97}" presName="horz2" presStyleCnt="0"/>
      <dgm:spPr/>
    </dgm:pt>
    <dgm:pt modelId="{0CB7E4AF-E0B6-494E-91C3-BE61175FDE32}" type="pres">
      <dgm:prSet presAssocID="{DF2C1100-5812-4129-95C7-174975FE1A97}" presName="horzSpace2" presStyleCnt="0"/>
      <dgm:spPr/>
    </dgm:pt>
    <dgm:pt modelId="{880BA408-1729-42EF-A9B1-013342507F2D}" type="pres">
      <dgm:prSet presAssocID="{DF2C1100-5812-4129-95C7-174975FE1A97}" presName="tx2" presStyleLbl="revTx" presStyleIdx="1" presStyleCnt="4"/>
      <dgm:spPr/>
    </dgm:pt>
    <dgm:pt modelId="{F467FBE1-9739-4150-A3C5-F9176B73B99F}" type="pres">
      <dgm:prSet presAssocID="{DF2C1100-5812-4129-95C7-174975FE1A97}" presName="vert2" presStyleCnt="0"/>
      <dgm:spPr/>
    </dgm:pt>
    <dgm:pt modelId="{0611A91A-AD0A-41ED-8380-207F8971020B}" type="pres">
      <dgm:prSet presAssocID="{DF2C1100-5812-4129-95C7-174975FE1A97}" presName="thinLine2b" presStyleLbl="callout" presStyleIdx="0" presStyleCnt="2"/>
      <dgm:spPr/>
    </dgm:pt>
    <dgm:pt modelId="{10C8F0DE-385F-44D4-BBE8-A1536F6C1A4D}" type="pres">
      <dgm:prSet presAssocID="{DF2C1100-5812-4129-95C7-174975FE1A97}" presName="vertSpace2b" presStyleCnt="0"/>
      <dgm:spPr/>
    </dgm:pt>
    <dgm:pt modelId="{DEFC6D64-5695-44ED-9E58-778882933284}" type="pres">
      <dgm:prSet presAssocID="{447F960A-F2B3-43C9-801F-814BA2CE57E0}" presName="thickLine" presStyleLbl="alignNode1" presStyleIdx="1" presStyleCnt="2"/>
      <dgm:spPr/>
    </dgm:pt>
    <dgm:pt modelId="{A9CFB2A5-C7CC-4B28-AC68-128CFAA6E636}" type="pres">
      <dgm:prSet presAssocID="{447F960A-F2B3-43C9-801F-814BA2CE57E0}" presName="horz1" presStyleCnt="0"/>
      <dgm:spPr/>
    </dgm:pt>
    <dgm:pt modelId="{C69DF4C5-88BF-4001-9738-5DE3D2B084C9}" type="pres">
      <dgm:prSet presAssocID="{447F960A-F2B3-43C9-801F-814BA2CE57E0}" presName="tx1" presStyleLbl="revTx" presStyleIdx="2" presStyleCnt="4"/>
      <dgm:spPr/>
    </dgm:pt>
    <dgm:pt modelId="{5622951C-7D59-4F19-A740-C3C9454A4CFA}" type="pres">
      <dgm:prSet presAssocID="{447F960A-F2B3-43C9-801F-814BA2CE57E0}" presName="vert1" presStyleCnt="0"/>
      <dgm:spPr/>
    </dgm:pt>
    <dgm:pt modelId="{1863739E-E1E4-4C40-855D-926BE5E9E940}" type="pres">
      <dgm:prSet presAssocID="{E13CCA07-FEFA-4247-9AC2-10728C2273CA}" presName="vertSpace2a" presStyleCnt="0"/>
      <dgm:spPr/>
    </dgm:pt>
    <dgm:pt modelId="{CD29CD45-9C1E-424A-9B68-E4E439C8BABB}" type="pres">
      <dgm:prSet presAssocID="{E13CCA07-FEFA-4247-9AC2-10728C2273CA}" presName="horz2" presStyleCnt="0"/>
      <dgm:spPr/>
    </dgm:pt>
    <dgm:pt modelId="{C15A99DC-7798-4539-8473-CDCCBBA41183}" type="pres">
      <dgm:prSet presAssocID="{E13CCA07-FEFA-4247-9AC2-10728C2273CA}" presName="horzSpace2" presStyleCnt="0"/>
      <dgm:spPr/>
    </dgm:pt>
    <dgm:pt modelId="{DB07DC21-75BB-4654-AC3E-00BF5AFF4161}" type="pres">
      <dgm:prSet presAssocID="{E13CCA07-FEFA-4247-9AC2-10728C2273CA}" presName="tx2" presStyleLbl="revTx" presStyleIdx="3" presStyleCnt="4"/>
      <dgm:spPr/>
    </dgm:pt>
    <dgm:pt modelId="{E481CF08-F4E0-45A2-8823-1494CCB53BB3}" type="pres">
      <dgm:prSet presAssocID="{E13CCA07-FEFA-4247-9AC2-10728C2273CA}" presName="vert2" presStyleCnt="0"/>
      <dgm:spPr/>
    </dgm:pt>
    <dgm:pt modelId="{AEC7257B-5CD8-48FF-9785-C598322EE8B1}" type="pres">
      <dgm:prSet presAssocID="{E13CCA07-FEFA-4247-9AC2-10728C2273CA}" presName="thinLine2b" presStyleLbl="callout" presStyleIdx="1" presStyleCnt="2"/>
      <dgm:spPr/>
    </dgm:pt>
    <dgm:pt modelId="{E7D2A32E-878F-4FA9-9E73-3C6100E65478}" type="pres">
      <dgm:prSet presAssocID="{E13CCA07-FEFA-4247-9AC2-10728C2273CA}" presName="vertSpace2b" presStyleCnt="0"/>
      <dgm:spPr/>
    </dgm:pt>
  </dgm:ptLst>
  <dgm:cxnLst>
    <dgm:cxn modelId="{7DD5DA01-D251-40E2-A40D-2A649F47E7AF}" type="presOf" srcId="{AB6DF730-8A2E-4A0D-A9E9-9C03F90CF1A2}" destId="{A3486967-742A-4651-A78D-429B115E2135}" srcOrd="0" destOrd="0" presId="urn:microsoft.com/office/officeart/2008/layout/LinedList"/>
    <dgm:cxn modelId="{F756AE12-2195-4F35-90C9-DCA18A55B6B6}" srcId="{447F960A-F2B3-43C9-801F-814BA2CE57E0}" destId="{E13CCA07-FEFA-4247-9AC2-10728C2273CA}" srcOrd="0" destOrd="0" parTransId="{CDF4DE87-CFA4-4293-A012-819B4E9B6AA7}" sibTransId="{739DFE20-2CE3-4EAD-86B4-198468A53F57}"/>
    <dgm:cxn modelId="{C1F94433-2231-451C-A5AF-5AD46F93970B}" type="presOf" srcId="{ED7B0C43-A750-4E7F-9D26-6C31158A7F4E}" destId="{C52FE25E-28C7-45A0-A716-237D7D0B4057}" srcOrd="0" destOrd="0" presId="urn:microsoft.com/office/officeart/2008/layout/LinedList"/>
    <dgm:cxn modelId="{9D849C72-680A-4378-80FC-51BEB3787E06}" type="presOf" srcId="{DF2C1100-5812-4129-95C7-174975FE1A97}" destId="{880BA408-1729-42EF-A9B1-013342507F2D}" srcOrd="0" destOrd="0" presId="urn:microsoft.com/office/officeart/2008/layout/LinedList"/>
    <dgm:cxn modelId="{C51FBD82-4B6B-491B-9009-36875F6C3CC2}" srcId="{AB6DF730-8A2E-4A0D-A9E9-9C03F90CF1A2}" destId="{DF2C1100-5812-4129-95C7-174975FE1A97}" srcOrd="0" destOrd="0" parTransId="{461D51E8-4A85-42F7-81F2-5040B7EA11FF}" sibTransId="{F6DDCC1C-06FE-44E1-8CF4-E5E9805766B8}"/>
    <dgm:cxn modelId="{CDD407B8-1BED-41DC-B3C8-4DA560DD5506}" type="presOf" srcId="{447F960A-F2B3-43C9-801F-814BA2CE57E0}" destId="{C69DF4C5-88BF-4001-9738-5DE3D2B084C9}" srcOrd="0" destOrd="0" presId="urn:microsoft.com/office/officeart/2008/layout/LinedList"/>
    <dgm:cxn modelId="{70033CB8-A29A-4D3B-A929-73C12DDF8944}" srcId="{ED7B0C43-A750-4E7F-9D26-6C31158A7F4E}" destId="{AB6DF730-8A2E-4A0D-A9E9-9C03F90CF1A2}" srcOrd="0" destOrd="0" parTransId="{7BC43E3B-62E1-4319-B562-BFABDB00A248}" sibTransId="{09B26C7C-68FC-417E-B19B-12AAB4C404FE}"/>
    <dgm:cxn modelId="{3C45EEE6-0ABD-4C10-943E-15873ECF7DB4}" srcId="{ED7B0C43-A750-4E7F-9D26-6C31158A7F4E}" destId="{447F960A-F2B3-43C9-801F-814BA2CE57E0}" srcOrd="1" destOrd="0" parTransId="{C8C27089-6C43-4421-979A-26B64710C7E8}" sibTransId="{BC98989B-9E24-4570-A5F2-470631C87D8A}"/>
    <dgm:cxn modelId="{F60669EF-CC68-4683-BE6E-775B118AE4E0}" type="presOf" srcId="{E13CCA07-FEFA-4247-9AC2-10728C2273CA}" destId="{DB07DC21-75BB-4654-AC3E-00BF5AFF4161}" srcOrd="0" destOrd="0" presId="urn:microsoft.com/office/officeart/2008/layout/LinedList"/>
    <dgm:cxn modelId="{76C5FC5B-32C6-4CFE-A8AA-4FA4FC3E403F}" type="presParOf" srcId="{C52FE25E-28C7-45A0-A716-237D7D0B4057}" destId="{35DAEDA5-6280-41B2-B389-2D6F4BDA6C74}" srcOrd="0" destOrd="0" presId="urn:microsoft.com/office/officeart/2008/layout/LinedList"/>
    <dgm:cxn modelId="{78D8DBC9-A885-49BA-AD7E-D0EA0E564A51}" type="presParOf" srcId="{C52FE25E-28C7-45A0-A716-237D7D0B4057}" destId="{92155E11-5757-4A03-8DFF-A7B9BE9C334E}" srcOrd="1" destOrd="0" presId="urn:microsoft.com/office/officeart/2008/layout/LinedList"/>
    <dgm:cxn modelId="{E3341195-CED4-4F07-AFCA-4BC586352985}" type="presParOf" srcId="{92155E11-5757-4A03-8DFF-A7B9BE9C334E}" destId="{A3486967-742A-4651-A78D-429B115E2135}" srcOrd="0" destOrd="0" presId="urn:microsoft.com/office/officeart/2008/layout/LinedList"/>
    <dgm:cxn modelId="{5D210697-9893-4E17-B497-D950651DC4F3}" type="presParOf" srcId="{92155E11-5757-4A03-8DFF-A7B9BE9C334E}" destId="{876621D4-2E23-46C3-AD33-75509641AF9C}" srcOrd="1" destOrd="0" presId="urn:microsoft.com/office/officeart/2008/layout/LinedList"/>
    <dgm:cxn modelId="{711F597F-F766-44A2-9B1E-8A617F7C1B87}" type="presParOf" srcId="{876621D4-2E23-46C3-AD33-75509641AF9C}" destId="{75B05F9D-C4D8-4B8F-8105-39C3B395AB6C}" srcOrd="0" destOrd="0" presId="urn:microsoft.com/office/officeart/2008/layout/LinedList"/>
    <dgm:cxn modelId="{B2E8D630-9595-420F-94D7-4D0B5E298C25}" type="presParOf" srcId="{876621D4-2E23-46C3-AD33-75509641AF9C}" destId="{961CD424-9439-4C4F-A099-9C49997F6F0E}" srcOrd="1" destOrd="0" presId="urn:microsoft.com/office/officeart/2008/layout/LinedList"/>
    <dgm:cxn modelId="{09B91918-63CE-4BEC-A0F1-51835838AE1B}" type="presParOf" srcId="{961CD424-9439-4C4F-A099-9C49997F6F0E}" destId="{0CB7E4AF-E0B6-494E-91C3-BE61175FDE32}" srcOrd="0" destOrd="0" presId="urn:microsoft.com/office/officeart/2008/layout/LinedList"/>
    <dgm:cxn modelId="{1EC357A5-A1B5-4E7F-BE44-7689BCA313A9}" type="presParOf" srcId="{961CD424-9439-4C4F-A099-9C49997F6F0E}" destId="{880BA408-1729-42EF-A9B1-013342507F2D}" srcOrd="1" destOrd="0" presId="urn:microsoft.com/office/officeart/2008/layout/LinedList"/>
    <dgm:cxn modelId="{809C9DFE-2E8E-4EA7-AB49-C81D497E496C}" type="presParOf" srcId="{961CD424-9439-4C4F-A099-9C49997F6F0E}" destId="{F467FBE1-9739-4150-A3C5-F9176B73B99F}" srcOrd="2" destOrd="0" presId="urn:microsoft.com/office/officeart/2008/layout/LinedList"/>
    <dgm:cxn modelId="{AC6239A6-EF83-4C1E-B853-416D58194EF1}" type="presParOf" srcId="{876621D4-2E23-46C3-AD33-75509641AF9C}" destId="{0611A91A-AD0A-41ED-8380-207F8971020B}" srcOrd="2" destOrd="0" presId="urn:microsoft.com/office/officeart/2008/layout/LinedList"/>
    <dgm:cxn modelId="{1777A26A-028E-4924-882A-72160B728436}" type="presParOf" srcId="{876621D4-2E23-46C3-AD33-75509641AF9C}" destId="{10C8F0DE-385F-44D4-BBE8-A1536F6C1A4D}" srcOrd="3" destOrd="0" presId="urn:microsoft.com/office/officeart/2008/layout/LinedList"/>
    <dgm:cxn modelId="{99C1B20A-939E-473D-9A04-7508C524538E}" type="presParOf" srcId="{C52FE25E-28C7-45A0-A716-237D7D0B4057}" destId="{DEFC6D64-5695-44ED-9E58-778882933284}" srcOrd="2" destOrd="0" presId="urn:microsoft.com/office/officeart/2008/layout/LinedList"/>
    <dgm:cxn modelId="{D0C753E6-9C03-46E1-A05C-F5A5DF700277}" type="presParOf" srcId="{C52FE25E-28C7-45A0-A716-237D7D0B4057}" destId="{A9CFB2A5-C7CC-4B28-AC68-128CFAA6E636}" srcOrd="3" destOrd="0" presId="urn:microsoft.com/office/officeart/2008/layout/LinedList"/>
    <dgm:cxn modelId="{29132E4B-01FC-4847-A436-67F6C3A5B9C6}" type="presParOf" srcId="{A9CFB2A5-C7CC-4B28-AC68-128CFAA6E636}" destId="{C69DF4C5-88BF-4001-9738-5DE3D2B084C9}" srcOrd="0" destOrd="0" presId="urn:microsoft.com/office/officeart/2008/layout/LinedList"/>
    <dgm:cxn modelId="{546B53D7-28AE-437B-A4E3-9AFDE226DA86}" type="presParOf" srcId="{A9CFB2A5-C7CC-4B28-AC68-128CFAA6E636}" destId="{5622951C-7D59-4F19-A740-C3C9454A4CFA}" srcOrd="1" destOrd="0" presId="urn:microsoft.com/office/officeart/2008/layout/LinedList"/>
    <dgm:cxn modelId="{696A9FD6-92F5-4D3C-B045-3277C0DA1341}" type="presParOf" srcId="{5622951C-7D59-4F19-A740-C3C9454A4CFA}" destId="{1863739E-E1E4-4C40-855D-926BE5E9E940}" srcOrd="0" destOrd="0" presId="urn:microsoft.com/office/officeart/2008/layout/LinedList"/>
    <dgm:cxn modelId="{209FE156-AAE0-46BC-84A4-4652D17B7EBD}" type="presParOf" srcId="{5622951C-7D59-4F19-A740-C3C9454A4CFA}" destId="{CD29CD45-9C1E-424A-9B68-E4E439C8BABB}" srcOrd="1" destOrd="0" presId="urn:microsoft.com/office/officeart/2008/layout/LinedList"/>
    <dgm:cxn modelId="{F1307646-3BFE-4C8A-88E5-FC08CF74ABDE}" type="presParOf" srcId="{CD29CD45-9C1E-424A-9B68-E4E439C8BABB}" destId="{C15A99DC-7798-4539-8473-CDCCBBA41183}" srcOrd="0" destOrd="0" presId="urn:microsoft.com/office/officeart/2008/layout/LinedList"/>
    <dgm:cxn modelId="{489F003F-969D-4D7F-9EEA-C5EC8C70BEFB}" type="presParOf" srcId="{CD29CD45-9C1E-424A-9B68-E4E439C8BABB}" destId="{DB07DC21-75BB-4654-AC3E-00BF5AFF4161}" srcOrd="1" destOrd="0" presId="urn:microsoft.com/office/officeart/2008/layout/LinedList"/>
    <dgm:cxn modelId="{339D5890-6DAB-4302-9BED-736BEA573933}" type="presParOf" srcId="{CD29CD45-9C1E-424A-9B68-E4E439C8BABB}" destId="{E481CF08-F4E0-45A2-8823-1494CCB53BB3}" srcOrd="2" destOrd="0" presId="urn:microsoft.com/office/officeart/2008/layout/LinedList"/>
    <dgm:cxn modelId="{B321E499-FB8F-4A5F-9FAF-D6EAAD8250C5}" type="presParOf" srcId="{5622951C-7D59-4F19-A740-C3C9454A4CFA}" destId="{AEC7257B-5CD8-48FF-9785-C598322EE8B1}" srcOrd="2" destOrd="0" presId="urn:microsoft.com/office/officeart/2008/layout/LinedList"/>
    <dgm:cxn modelId="{D06DB288-B8B5-4B1E-8DB9-981BBE47ECA6}" type="presParOf" srcId="{5622951C-7D59-4F19-A740-C3C9454A4CFA}" destId="{E7D2A32E-878F-4FA9-9E73-3C6100E65478}"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10E386-2AFA-4CC8-89D7-722C8E8A91FD}"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12C0FCBB-91B7-4743-910C-C4B12BCFED45}">
      <dgm:prSet/>
      <dgm:spPr/>
      <dgm:t>
        <a:bodyPr/>
        <a:lstStyle/>
        <a:p>
          <a:r>
            <a:rPr lang="en-US" b="1"/>
            <a:t>3. Aim For Continuity</a:t>
          </a:r>
          <a:endParaRPr lang="en-US"/>
        </a:p>
      </dgm:t>
    </dgm:pt>
    <dgm:pt modelId="{8A08B684-CC46-496D-BDA2-BF647C3CDFF4}" type="parTrans" cxnId="{401941DC-7F86-4A2E-BDD1-E8AA0FEE4D60}">
      <dgm:prSet/>
      <dgm:spPr/>
      <dgm:t>
        <a:bodyPr/>
        <a:lstStyle/>
        <a:p>
          <a:endParaRPr lang="en-US"/>
        </a:p>
      </dgm:t>
    </dgm:pt>
    <dgm:pt modelId="{E709D4D8-34D3-4616-BCDF-D4047CEBFBA8}" type="sibTrans" cxnId="{401941DC-7F86-4A2E-BDD1-E8AA0FEE4D60}">
      <dgm:prSet/>
      <dgm:spPr/>
      <dgm:t>
        <a:bodyPr/>
        <a:lstStyle/>
        <a:p>
          <a:endParaRPr lang="en-US"/>
        </a:p>
      </dgm:t>
    </dgm:pt>
    <dgm:pt modelId="{34006458-B6C2-49FB-AD1B-A1A53F66B351}">
      <dgm:prSet/>
      <dgm:spPr/>
      <dgm:t>
        <a:bodyPr/>
        <a:lstStyle/>
        <a:p>
          <a:r>
            <a:rPr lang="en-US"/>
            <a:t>Succession planning becomes easier and more actionable when the organization focuses on the bigger arena of continuity. Leadership succession is only one element of good continuity thinking. Leaders can benefit from asking the bigger question: “What events could stop or impede the flow of good business, and how do we prepare for these events?” It’s less about a person and more about a structure. - </a:t>
          </a:r>
          <a:r>
            <a:rPr lang="en-US">
              <a:hlinkClick xmlns:r="http://schemas.openxmlformats.org/officeDocument/2006/relationships" r:id="rId1"/>
            </a:rPr>
            <a:t>Patrick Jinks</a:t>
          </a:r>
          <a:r>
            <a:rPr lang="en-US"/>
            <a:t>, </a:t>
          </a:r>
          <a:r>
            <a:rPr lang="en-US">
              <a:hlinkClick xmlns:r="http://schemas.openxmlformats.org/officeDocument/2006/relationships" r:id="rId2"/>
            </a:rPr>
            <a:t>The Jinks Perspective</a:t>
          </a:r>
          <a:endParaRPr lang="en-US"/>
        </a:p>
      </dgm:t>
    </dgm:pt>
    <dgm:pt modelId="{265FDBCD-0D4C-4054-A230-78D1FFDA9F47}" type="parTrans" cxnId="{FD6ADF62-B5C9-4D76-A736-3D79D603E40D}">
      <dgm:prSet/>
      <dgm:spPr/>
      <dgm:t>
        <a:bodyPr/>
        <a:lstStyle/>
        <a:p>
          <a:endParaRPr lang="en-US"/>
        </a:p>
      </dgm:t>
    </dgm:pt>
    <dgm:pt modelId="{249D941F-A15C-4D5B-B6BE-FBB034CB8925}" type="sibTrans" cxnId="{FD6ADF62-B5C9-4D76-A736-3D79D603E40D}">
      <dgm:prSet/>
      <dgm:spPr/>
      <dgm:t>
        <a:bodyPr/>
        <a:lstStyle/>
        <a:p>
          <a:endParaRPr lang="en-US"/>
        </a:p>
      </dgm:t>
    </dgm:pt>
    <dgm:pt modelId="{F3C6E65B-1448-4DB9-A565-7A087907D563}">
      <dgm:prSet/>
      <dgm:spPr/>
      <dgm:t>
        <a:bodyPr/>
        <a:lstStyle/>
        <a:p>
          <a:r>
            <a:rPr lang="en-US" b="1"/>
            <a:t>4. Begin With The End In Mind</a:t>
          </a:r>
          <a:endParaRPr lang="en-US"/>
        </a:p>
      </dgm:t>
    </dgm:pt>
    <dgm:pt modelId="{2A3D7F1D-769C-4613-AAEE-424621B56362}" type="parTrans" cxnId="{334B66A1-0705-4A4B-B2F2-9C7CED79A204}">
      <dgm:prSet/>
      <dgm:spPr/>
      <dgm:t>
        <a:bodyPr/>
        <a:lstStyle/>
        <a:p>
          <a:endParaRPr lang="en-US"/>
        </a:p>
      </dgm:t>
    </dgm:pt>
    <dgm:pt modelId="{65E9A178-28AC-410A-9DC3-DC7DABA35A72}" type="sibTrans" cxnId="{334B66A1-0705-4A4B-B2F2-9C7CED79A204}">
      <dgm:prSet/>
      <dgm:spPr/>
      <dgm:t>
        <a:bodyPr/>
        <a:lstStyle/>
        <a:p>
          <a:endParaRPr lang="en-US"/>
        </a:p>
      </dgm:t>
    </dgm:pt>
    <dgm:pt modelId="{B4D5D5DF-6D3B-419A-9446-621FE5723C83}">
      <dgm:prSet/>
      <dgm:spPr/>
      <dgm:t>
        <a:bodyPr/>
        <a:lstStyle/>
        <a:p>
          <a:r>
            <a:rPr lang="en-US"/>
            <a:t>What’s your end game, your vision for the future, your legacy? How do you want to dance in the end zone? When you know this, you will be better equipped to surround yourself with the right people who can help you achieve your vision. And one or more of them will be on your succession team. - </a:t>
          </a:r>
          <a:r>
            <a:rPr lang="en-US">
              <a:hlinkClick xmlns:r="http://schemas.openxmlformats.org/officeDocument/2006/relationships" r:id="rId3"/>
            </a:rPr>
            <a:t>Clark Vitulli</a:t>
          </a:r>
          <a:r>
            <a:rPr lang="en-US"/>
            <a:t>, </a:t>
          </a:r>
          <a:r>
            <a:rPr lang="en-US">
              <a:hlinkClick xmlns:r="http://schemas.openxmlformats.org/officeDocument/2006/relationships" r:id="rId4"/>
            </a:rPr>
            <a:t>Music City Chief Executives</a:t>
          </a:r>
          <a:endParaRPr lang="en-US"/>
        </a:p>
      </dgm:t>
    </dgm:pt>
    <dgm:pt modelId="{4D03D9DB-D04D-49E9-B14B-2612A57F9D3F}" type="parTrans" cxnId="{61A69D39-F80B-4340-AF6F-E8EF24659441}">
      <dgm:prSet/>
      <dgm:spPr/>
      <dgm:t>
        <a:bodyPr/>
        <a:lstStyle/>
        <a:p>
          <a:endParaRPr lang="en-US"/>
        </a:p>
      </dgm:t>
    </dgm:pt>
    <dgm:pt modelId="{4A5EA6B0-0AC3-4016-B097-19B267A5F606}" type="sibTrans" cxnId="{61A69D39-F80B-4340-AF6F-E8EF24659441}">
      <dgm:prSet/>
      <dgm:spPr/>
      <dgm:t>
        <a:bodyPr/>
        <a:lstStyle/>
        <a:p>
          <a:endParaRPr lang="en-US"/>
        </a:p>
      </dgm:t>
    </dgm:pt>
    <dgm:pt modelId="{E22ACAE9-23D4-4B59-9CEF-51C44181ADA1}" type="pres">
      <dgm:prSet presAssocID="{8910E386-2AFA-4CC8-89D7-722C8E8A91FD}" presName="vert0" presStyleCnt="0">
        <dgm:presLayoutVars>
          <dgm:dir/>
          <dgm:animOne val="branch"/>
          <dgm:animLvl val="lvl"/>
        </dgm:presLayoutVars>
      </dgm:prSet>
      <dgm:spPr/>
    </dgm:pt>
    <dgm:pt modelId="{C0CC2D63-6A56-4A02-8903-5439A8DE3E4C}" type="pres">
      <dgm:prSet presAssocID="{12C0FCBB-91B7-4743-910C-C4B12BCFED45}" presName="thickLine" presStyleLbl="alignNode1" presStyleIdx="0" presStyleCnt="2"/>
      <dgm:spPr/>
    </dgm:pt>
    <dgm:pt modelId="{5812B4B7-B93D-475C-9792-9CB2C187C1AD}" type="pres">
      <dgm:prSet presAssocID="{12C0FCBB-91B7-4743-910C-C4B12BCFED45}" presName="horz1" presStyleCnt="0"/>
      <dgm:spPr/>
    </dgm:pt>
    <dgm:pt modelId="{41F2AE79-C2B3-460D-B065-B2CAFB5DB39D}" type="pres">
      <dgm:prSet presAssocID="{12C0FCBB-91B7-4743-910C-C4B12BCFED45}" presName="tx1" presStyleLbl="revTx" presStyleIdx="0" presStyleCnt="4"/>
      <dgm:spPr/>
    </dgm:pt>
    <dgm:pt modelId="{2F5377BC-1500-46A0-A54C-E21EE1977320}" type="pres">
      <dgm:prSet presAssocID="{12C0FCBB-91B7-4743-910C-C4B12BCFED45}" presName="vert1" presStyleCnt="0"/>
      <dgm:spPr/>
    </dgm:pt>
    <dgm:pt modelId="{EA6C4314-78E4-4FD1-978E-0269C9244B34}" type="pres">
      <dgm:prSet presAssocID="{34006458-B6C2-49FB-AD1B-A1A53F66B351}" presName="vertSpace2a" presStyleCnt="0"/>
      <dgm:spPr/>
    </dgm:pt>
    <dgm:pt modelId="{171B5577-5EC7-4325-9176-B2635B7B524C}" type="pres">
      <dgm:prSet presAssocID="{34006458-B6C2-49FB-AD1B-A1A53F66B351}" presName="horz2" presStyleCnt="0"/>
      <dgm:spPr/>
    </dgm:pt>
    <dgm:pt modelId="{75EB81FD-BC94-41F3-BF2A-06CBF569987C}" type="pres">
      <dgm:prSet presAssocID="{34006458-B6C2-49FB-AD1B-A1A53F66B351}" presName="horzSpace2" presStyleCnt="0"/>
      <dgm:spPr/>
    </dgm:pt>
    <dgm:pt modelId="{72884B78-7D7B-409F-AE65-22B29FDCC4F3}" type="pres">
      <dgm:prSet presAssocID="{34006458-B6C2-49FB-AD1B-A1A53F66B351}" presName="tx2" presStyleLbl="revTx" presStyleIdx="1" presStyleCnt="4"/>
      <dgm:spPr/>
    </dgm:pt>
    <dgm:pt modelId="{C3B7561D-7927-410B-B0C7-61840CB1434A}" type="pres">
      <dgm:prSet presAssocID="{34006458-B6C2-49FB-AD1B-A1A53F66B351}" presName="vert2" presStyleCnt="0"/>
      <dgm:spPr/>
    </dgm:pt>
    <dgm:pt modelId="{F5265DCF-B961-4D08-9932-AAFD012E53AF}" type="pres">
      <dgm:prSet presAssocID="{34006458-B6C2-49FB-AD1B-A1A53F66B351}" presName="thinLine2b" presStyleLbl="callout" presStyleIdx="0" presStyleCnt="2"/>
      <dgm:spPr/>
    </dgm:pt>
    <dgm:pt modelId="{CDB8C1B2-13E3-423B-BC6F-22AE8A49F4CB}" type="pres">
      <dgm:prSet presAssocID="{34006458-B6C2-49FB-AD1B-A1A53F66B351}" presName="vertSpace2b" presStyleCnt="0"/>
      <dgm:spPr/>
    </dgm:pt>
    <dgm:pt modelId="{D9FF9EB3-91CD-4A6B-A477-00F4F90DCFD6}" type="pres">
      <dgm:prSet presAssocID="{F3C6E65B-1448-4DB9-A565-7A087907D563}" presName="thickLine" presStyleLbl="alignNode1" presStyleIdx="1" presStyleCnt="2"/>
      <dgm:spPr/>
    </dgm:pt>
    <dgm:pt modelId="{77168831-BE69-441E-9D86-BDA763359830}" type="pres">
      <dgm:prSet presAssocID="{F3C6E65B-1448-4DB9-A565-7A087907D563}" presName="horz1" presStyleCnt="0"/>
      <dgm:spPr/>
    </dgm:pt>
    <dgm:pt modelId="{4C1CD7BD-094C-4ECF-8B96-B6861A6B088E}" type="pres">
      <dgm:prSet presAssocID="{F3C6E65B-1448-4DB9-A565-7A087907D563}" presName="tx1" presStyleLbl="revTx" presStyleIdx="2" presStyleCnt="4"/>
      <dgm:spPr/>
    </dgm:pt>
    <dgm:pt modelId="{44FB2471-C425-4B20-B50A-731BBBFFE47B}" type="pres">
      <dgm:prSet presAssocID="{F3C6E65B-1448-4DB9-A565-7A087907D563}" presName="vert1" presStyleCnt="0"/>
      <dgm:spPr/>
    </dgm:pt>
    <dgm:pt modelId="{99020172-0A75-4AD6-82F9-CA61315C97C8}" type="pres">
      <dgm:prSet presAssocID="{B4D5D5DF-6D3B-419A-9446-621FE5723C83}" presName="vertSpace2a" presStyleCnt="0"/>
      <dgm:spPr/>
    </dgm:pt>
    <dgm:pt modelId="{05624F56-7782-4CBF-AAE8-167270FEFCBA}" type="pres">
      <dgm:prSet presAssocID="{B4D5D5DF-6D3B-419A-9446-621FE5723C83}" presName="horz2" presStyleCnt="0"/>
      <dgm:spPr/>
    </dgm:pt>
    <dgm:pt modelId="{9B7C20F8-0F02-4920-A5E7-D920A28AFA2C}" type="pres">
      <dgm:prSet presAssocID="{B4D5D5DF-6D3B-419A-9446-621FE5723C83}" presName="horzSpace2" presStyleCnt="0"/>
      <dgm:spPr/>
    </dgm:pt>
    <dgm:pt modelId="{96341801-406B-4D1D-8F32-1CEB7EDBFFC6}" type="pres">
      <dgm:prSet presAssocID="{B4D5D5DF-6D3B-419A-9446-621FE5723C83}" presName="tx2" presStyleLbl="revTx" presStyleIdx="3" presStyleCnt="4"/>
      <dgm:spPr/>
    </dgm:pt>
    <dgm:pt modelId="{92DB4958-4DF8-45AB-8E2D-C6334E10BA0F}" type="pres">
      <dgm:prSet presAssocID="{B4D5D5DF-6D3B-419A-9446-621FE5723C83}" presName="vert2" presStyleCnt="0"/>
      <dgm:spPr/>
    </dgm:pt>
    <dgm:pt modelId="{E5AD6BCB-6A83-4379-B21B-C7F1BBDD9B17}" type="pres">
      <dgm:prSet presAssocID="{B4D5D5DF-6D3B-419A-9446-621FE5723C83}" presName="thinLine2b" presStyleLbl="callout" presStyleIdx="1" presStyleCnt="2"/>
      <dgm:spPr/>
    </dgm:pt>
    <dgm:pt modelId="{85A2FAF2-08E4-4DB2-BBAE-923C03E0E8CD}" type="pres">
      <dgm:prSet presAssocID="{B4D5D5DF-6D3B-419A-9446-621FE5723C83}" presName="vertSpace2b" presStyleCnt="0"/>
      <dgm:spPr/>
    </dgm:pt>
  </dgm:ptLst>
  <dgm:cxnLst>
    <dgm:cxn modelId="{C9B99E0A-F0E5-4ABA-90B5-2CE5D0F2734E}" type="presOf" srcId="{B4D5D5DF-6D3B-419A-9446-621FE5723C83}" destId="{96341801-406B-4D1D-8F32-1CEB7EDBFFC6}" srcOrd="0" destOrd="0" presId="urn:microsoft.com/office/officeart/2008/layout/LinedList"/>
    <dgm:cxn modelId="{9D33CA31-B208-4179-8C2C-10A6D3443879}" type="presOf" srcId="{F3C6E65B-1448-4DB9-A565-7A087907D563}" destId="{4C1CD7BD-094C-4ECF-8B96-B6861A6B088E}" srcOrd="0" destOrd="0" presId="urn:microsoft.com/office/officeart/2008/layout/LinedList"/>
    <dgm:cxn modelId="{61A69D39-F80B-4340-AF6F-E8EF24659441}" srcId="{F3C6E65B-1448-4DB9-A565-7A087907D563}" destId="{B4D5D5DF-6D3B-419A-9446-621FE5723C83}" srcOrd="0" destOrd="0" parTransId="{4D03D9DB-D04D-49E9-B14B-2612A57F9D3F}" sibTransId="{4A5EA6B0-0AC3-4016-B097-19B267A5F606}"/>
    <dgm:cxn modelId="{FD6ADF62-B5C9-4D76-A736-3D79D603E40D}" srcId="{12C0FCBB-91B7-4743-910C-C4B12BCFED45}" destId="{34006458-B6C2-49FB-AD1B-A1A53F66B351}" srcOrd="0" destOrd="0" parTransId="{265FDBCD-0D4C-4054-A230-78D1FFDA9F47}" sibTransId="{249D941F-A15C-4D5B-B6BE-FBB034CB8925}"/>
    <dgm:cxn modelId="{4C46A556-B0F7-4986-AFF0-56084BAA22EC}" type="presOf" srcId="{12C0FCBB-91B7-4743-910C-C4B12BCFED45}" destId="{41F2AE79-C2B3-460D-B065-B2CAFB5DB39D}" srcOrd="0" destOrd="0" presId="urn:microsoft.com/office/officeart/2008/layout/LinedList"/>
    <dgm:cxn modelId="{CA605C9E-E486-4275-893B-55B330ADE1B9}" type="presOf" srcId="{8910E386-2AFA-4CC8-89D7-722C8E8A91FD}" destId="{E22ACAE9-23D4-4B59-9CEF-51C44181ADA1}" srcOrd="0" destOrd="0" presId="urn:microsoft.com/office/officeart/2008/layout/LinedList"/>
    <dgm:cxn modelId="{334B66A1-0705-4A4B-B2F2-9C7CED79A204}" srcId="{8910E386-2AFA-4CC8-89D7-722C8E8A91FD}" destId="{F3C6E65B-1448-4DB9-A565-7A087907D563}" srcOrd="1" destOrd="0" parTransId="{2A3D7F1D-769C-4613-AAEE-424621B56362}" sibTransId="{65E9A178-28AC-410A-9DC3-DC7DABA35A72}"/>
    <dgm:cxn modelId="{F57118D3-6CEC-4707-BE31-7E5D0E438568}" type="presOf" srcId="{34006458-B6C2-49FB-AD1B-A1A53F66B351}" destId="{72884B78-7D7B-409F-AE65-22B29FDCC4F3}" srcOrd="0" destOrd="0" presId="urn:microsoft.com/office/officeart/2008/layout/LinedList"/>
    <dgm:cxn modelId="{401941DC-7F86-4A2E-BDD1-E8AA0FEE4D60}" srcId="{8910E386-2AFA-4CC8-89D7-722C8E8A91FD}" destId="{12C0FCBB-91B7-4743-910C-C4B12BCFED45}" srcOrd="0" destOrd="0" parTransId="{8A08B684-CC46-496D-BDA2-BF647C3CDFF4}" sibTransId="{E709D4D8-34D3-4616-BCDF-D4047CEBFBA8}"/>
    <dgm:cxn modelId="{08066970-8A0B-4816-83B1-6ABD9D8689A5}" type="presParOf" srcId="{E22ACAE9-23D4-4B59-9CEF-51C44181ADA1}" destId="{C0CC2D63-6A56-4A02-8903-5439A8DE3E4C}" srcOrd="0" destOrd="0" presId="urn:microsoft.com/office/officeart/2008/layout/LinedList"/>
    <dgm:cxn modelId="{2A913646-9289-4948-B9E2-0DA5E77FC6C7}" type="presParOf" srcId="{E22ACAE9-23D4-4B59-9CEF-51C44181ADA1}" destId="{5812B4B7-B93D-475C-9792-9CB2C187C1AD}" srcOrd="1" destOrd="0" presId="urn:microsoft.com/office/officeart/2008/layout/LinedList"/>
    <dgm:cxn modelId="{3F05A851-29E8-4E1B-BFE9-2B267614655A}" type="presParOf" srcId="{5812B4B7-B93D-475C-9792-9CB2C187C1AD}" destId="{41F2AE79-C2B3-460D-B065-B2CAFB5DB39D}" srcOrd="0" destOrd="0" presId="urn:microsoft.com/office/officeart/2008/layout/LinedList"/>
    <dgm:cxn modelId="{1180FFEB-0546-4AC4-9404-6F0EA0864A54}" type="presParOf" srcId="{5812B4B7-B93D-475C-9792-9CB2C187C1AD}" destId="{2F5377BC-1500-46A0-A54C-E21EE1977320}" srcOrd="1" destOrd="0" presId="urn:microsoft.com/office/officeart/2008/layout/LinedList"/>
    <dgm:cxn modelId="{98C34E7A-D9FD-4CFF-A88F-BA098A2E4BB4}" type="presParOf" srcId="{2F5377BC-1500-46A0-A54C-E21EE1977320}" destId="{EA6C4314-78E4-4FD1-978E-0269C9244B34}" srcOrd="0" destOrd="0" presId="urn:microsoft.com/office/officeart/2008/layout/LinedList"/>
    <dgm:cxn modelId="{40C0C453-5EA7-458E-820C-58FC1621EF6A}" type="presParOf" srcId="{2F5377BC-1500-46A0-A54C-E21EE1977320}" destId="{171B5577-5EC7-4325-9176-B2635B7B524C}" srcOrd="1" destOrd="0" presId="urn:microsoft.com/office/officeart/2008/layout/LinedList"/>
    <dgm:cxn modelId="{7BC755BB-3CBE-404E-A2F0-0824AE950178}" type="presParOf" srcId="{171B5577-5EC7-4325-9176-B2635B7B524C}" destId="{75EB81FD-BC94-41F3-BF2A-06CBF569987C}" srcOrd="0" destOrd="0" presId="urn:microsoft.com/office/officeart/2008/layout/LinedList"/>
    <dgm:cxn modelId="{FBD8E596-2BF0-4D47-AA72-C7A7F107A223}" type="presParOf" srcId="{171B5577-5EC7-4325-9176-B2635B7B524C}" destId="{72884B78-7D7B-409F-AE65-22B29FDCC4F3}" srcOrd="1" destOrd="0" presId="urn:microsoft.com/office/officeart/2008/layout/LinedList"/>
    <dgm:cxn modelId="{C8D10CFA-BA1E-45D3-AA13-15E649314A4E}" type="presParOf" srcId="{171B5577-5EC7-4325-9176-B2635B7B524C}" destId="{C3B7561D-7927-410B-B0C7-61840CB1434A}" srcOrd="2" destOrd="0" presId="urn:microsoft.com/office/officeart/2008/layout/LinedList"/>
    <dgm:cxn modelId="{1939DBA0-36AB-400D-9C7E-349CF528E17C}" type="presParOf" srcId="{2F5377BC-1500-46A0-A54C-E21EE1977320}" destId="{F5265DCF-B961-4D08-9932-AAFD012E53AF}" srcOrd="2" destOrd="0" presId="urn:microsoft.com/office/officeart/2008/layout/LinedList"/>
    <dgm:cxn modelId="{2CC9E14D-1A73-46C4-A87B-B2DF6F982D46}" type="presParOf" srcId="{2F5377BC-1500-46A0-A54C-E21EE1977320}" destId="{CDB8C1B2-13E3-423B-BC6F-22AE8A49F4CB}" srcOrd="3" destOrd="0" presId="urn:microsoft.com/office/officeart/2008/layout/LinedList"/>
    <dgm:cxn modelId="{7F59255A-203C-4C6F-890C-AF0F8C742215}" type="presParOf" srcId="{E22ACAE9-23D4-4B59-9CEF-51C44181ADA1}" destId="{D9FF9EB3-91CD-4A6B-A477-00F4F90DCFD6}" srcOrd="2" destOrd="0" presId="urn:microsoft.com/office/officeart/2008/layout/LinedList"/>
    <dgm:cxn modelId="{98393207-FD99-4A8E-AA00-0553EF39F2C4}" type="presParOf" srcId="{E22ACAE9-23D4-4B59-9CEF-51C44181ADA1}" destId="{77168831-BE69-441E-9D86-BDA763359830}" srcOrd="3" destOrd="0" presId="urn:microsoft.com/office/officeart/2008/layout/LinedList"/>
    <dgm:cxn modelId="{6730DA4A-6F4E-4145-AE9A-33DF073083CD}" type="presParOf" srcId="{77168831-BE69-441E-9D86-BDA763359830}" destId="{4C1CD7BD-094C-4ECF-8B96-B6861A6B088E}" srcOrd="0" destOrd="0" presId="urn:microsoft.com/office/officeart/2008/layout/LinedList"/>
    <dgm:cxn modelId="{C4E4F2CE-6C4C-4660-BB4E-848FC62F34C1}" type="presParOf" srcId="{77168831-BE69-441E-9D86-BDA763359830}" destId="{44FB2471-C425-4B20-B50A-731BBBFFE47B}" srcOrd="1" destOrd="0" presId="urn:microsoft.com/office/officeart/2008/layout/LinedList"/>
    <dgm:cxn modelId="{A9F3F129-4FB4-454B-BF3E-2BB5DF432D18}" type="presParOf" srcId="{44FB2471-C425-4B20-B50A-731BBBFFE47B}" destId="{99020172-0A75-4AD6-82F9-CA61315C97C8}" srcOrd="0" destOrd="0" presId="urn:microsoft.com/office/officeart/2008/layout/LinedList"/>
    <dgm:cxn modelId="{41ECFB56-346B-48F7-8B86-B38A616C7C90}" type="presParOf" srcId="{44FB2471-C425-4B20-B50A-731BBBFFE47B}" destId="{05624F56-7782-4CBF-AAE8-167270FEFCBA}" srcOrd="1" destOrd="0" presId="urn:microsoft.com/office/officeart/2008/layout/LinedList"/>
    <dgm:cxn modelId="{1ED8620B-A79F-4845-954C-D395C9787D6D}" type="presParOf" srcId="{05624F56-7782-4CBF-AAE8-167270FEFCBA}" destId="{9B7C20F8-0F02-4920-A5E7-D920A28AFA2C}" srcOrd="0" destOrd="0" presId="urn:microsoft.com/office/officeart/2008/layout/LinedList"/>
    <dgm:cxn modelId="{79413E3B-E287-4B98-B942-F074EE2ABA46}" type="presParOf" srcId="{05624F56-7782-4CBF-AAE8-167270FEFCBA}" destId="{96341801-406B-4D1D-8F32-1CEB7EDBFFC6}" srcOrd="1" destOrd="0" presId="urn:microsoft.com/office/officeart/2008/layout/LinedList"/>
    <dgm:cxn modelId="{A63B9F1F-2610-4968-8F2C-992C05C063A3}" type="presParOf" srcId="{05624F56-7782-4CBF-AAE8-167270FEFCBA}" destId="{92DB4958-4DF8-45AB-8E2D-C6334E10BA0F}" srcOrd="2" destOrd="0" presId="urn:microsoft.com/office/officeart/2008/layout/LinedList"/>
    <dgm:cxn modelId="{7CC7A081-EA8A-45EB-AEC2-FC1F7C52E08E}" type="presParOf" srcId="{44FB2471-C425-4B20-B50A-731BBBFFE47B}" destId="{E5AD6BCB-6A83-4379-B21B-C7F1BBDD9B17}" srcOrd="2" destOrd="0" presId="urn:microsoft.com/office/officeart/2008/layout/LinedList"/>
    <dgm:cxn modelId="{BD08C1D0-A057-43B4-9304-FF111480750D}" type="presParOf" srcId="{44FB2471-C425-4B20-B50A-731BBBFFE47B}" destId="{85A2FAF2-08E4-4DB2-BBAE-923C03E0E8CD}"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ADB91-0D5B-492F-A9E6-3CC779466718}">
      <dsp:nvSpPr>
        <dsp:cNvPr id="0" name=""/>
        <dsp:cNvSpPr/>
      </dsp:nvSpPr>
      <dsp:spPr>
        <a:xfrm>
          <a:off x="0" y="29273"/>
          <a:ext cx="10261599" cy="1492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Similar to the bona fide severance requirement of 180 days, if you are considering returning to employment with your former employer, retirees are required to satisfy a separation from service period before returning to public employment in New Jersey with a </a:t>
          </a:r>
          <a:r>
            <a:rPr lang="en-US" sz="2200" b="1" kern="1200"/>
            <a:t>different employer</a:t>
          </a:r>
          <a:r>
            <a:rPr lang="en-US" sz="2200" kern="1200"/>
            <a:t> </a:t>
          </a:r>
        </a:p>
      </dsp:txBody>
      <dsp:txXfrm>
        <a:off x="72878" y="102151"/>
        <a:ext cx="10115843" cy="1347164"/>
      </dsp:txXfrm>
    </dsp:sp>
    <dsp:sp modelId="{7FA0D36C-1084-4E7B-9320-A3F126C84552}">
      <dsp:nvSpPr>
        <dsp:cNvPr id="0" name=""/>
        <dsp:cNvSpPr/>
      </dsp:nvSpPr>
      <dsp:spPr>
        <a:xfrm>
          <a:off x="0" y="1585554"/>
          <a:ext cx="10261599" cy="1492920"/>
        </a:xfrm>
        <a:prstGeom prst="roundRec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The NJDPB notifies you in writing that your retirement is approved by the Board of Trustees; you must wait until at </a:t>
          </a:r>
          <a:r>
            <a:rPr lang="en-US" sz="2200" b="1" kern="1200"/>
            <a:t>least 30 days </a:t>
          </a:r>
          <a:r>
            <a:rPr lang="en-US" sz="2200" kern="1200"/>
            <a:t>after the date of this notification </a:t>
          </a:r>
          <a:r>
            <a:rPr lang="en-US" sz="2200" b="1" kern="1200"/>
            <a:t>or 30 days </a:t>
          </a:r>
          <a:r>
            <a:rPr lang="en-US" sz="2200" kern="1200"/>
            <a:t>following your date of retirement, whichever is later, before you agree to accept employment with another employer.</a:t>
          </a:r>
        </a:p>
      </dsp:txBody>
      <dsp:txXfrm>
        <a:off x="72878" y="1658432"/>
        <a:ext cx="10115843" cy="13471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5B9D91-EC5A-42DD-97B8-2CE699EF1649}">
      <dsp:nvSpPr>
        <dsp:cNvPr id="0" name=""/>
        <dsp:cNvSpPr/>
      </dsp:nvSpPr>
      <dsp:spPr>
        <a:xfrm>
          <a:off x="0" y="31484"/>
          <a:ext cx="6276765" cy="30010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 NJDPB is frequently approached by retirees who seek recognition as independent contractors rather than employees. If there was any arrangement made prior to retirement to return to employment — whether as a contract employee, leased employee, or an independent contractor — </a:t>
          </a:r>
          <a:r>
            <a:rPr lang="en-US" sz="1900" u="sng" kern="1200" dirty="0"/>
            <a:t>the employer/employee relationship is not completely severed and the retirement will be deemed invalid</a:t>
          </a:r>
          <a:r>
            <a:rPr lang="en-US" sz="1900" kern="1200" dirty="0"/>
            <a:t>.</a:t>
          </a:r>
        </a:p>
      </dsp:txBody>
      <dsp:txXfrm>
        <a:off x="146499" y="177983"/>
        <a:ext cx="5983767" cy="2708052"/>
      </dsp:txXfrm>
    </dsp:sp>
    <dsp:sp modelId="{874CBC18-90E7-416D-95B4-59941F523A30}">
      <dsp:nvSpPr>
        <dsp:cNvPr id="0" name=""/>
        <dsp:cNvSpPr/>
      </dsp:nvSpPr>
      <dsp:spPr>
        <a:xfrm>
          <a:off x="0" y="3087254"/>
          <a:ext cx="6276765" cy="3001050"/>
        </a:xfrm>
        <a:prstGeom prst="roundRec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Because penalties levied by the IRS can be severe, both you (the retiree) and the employer should give careful consideration before being classified as an independent contractor. In the event that you are incorrectly classified as an independent contractor, the employer will be assessed delinquent enrollment charges for failing to enroll you in the retirement system in a timely fashion. You will also be required to refund all retirement benefits received after the date of enrollment should have occurred and pay any retro - active pension contributions.  </a:t>
          </a:r>
        </a:p>
      </dsp:txBody>
      <dsp:txXfrm>
        <a:off x="146499" y="3233753"/>
        <a:ext cx="5983767" cy="27080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274E9-BAFA-4F86-BAF9-20AD4BD08AA0}">
      <dsp:nvSpPr>
        <dsp:cNvPr id="0" name=""/>
        <dsp:cNvSpPr/>
      </dsp:nvSpPr>
      <dsp:spPr>
        <a:xfrm>
          <a:off x="0" y="161417"/>
          <a:ext cx="6731000" cy="108816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FORMER EMPLOYERS- 180 DAYS</a:t>
          </a:r>
        </a:p>
      </dsp:txBody>
      <dsp:txXfrm>
        <a:off x="53120" y="214537"/>
        <a:ext cx="6624760" cy="981928"/>
      </dsp:txXfrm>
    </dsp:sp>
    <dsp:sp modelId="{B75924E3-A860-41E0-AA79-DD70365C6DD9}">
      <dsp:nvSpPr>
        <dsp:cNvPr id="0" name=""/>
        <dsp:cNvSpPr/>
      </dsp:nvSpPr>
      <dsp:spPr>
        <a:xfrm>
          <a:off x="0" y="1287026"/>
          <a:ext cx="6731000" cy="1088168"/>
        </a:xfrm>
        <a:prstGeom prst="roundRect">
          <a:avLst/>
        </a:prstGeom>
        <a:solidFill>
          <a:schemeClr val="accent2">
            <a:hueOff val="-2587972"/>
            <a:satOff val="11465"/>
            <a:lumOff val="-4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Other than former EMPLOYER – 30 DAYS</a:t>
          </a:r>
        </a:p>
      </dsp:txBody>
      <dsp:txXfrm>
        <a:off x="53120" y="1340146"/>
        <a:ext cx="6624760" cy="981928"/>
      </dsp:txXfrm>
    </dsp:sp>
    <dsp:sp modelId="{9DAF7F51-E44D-4695-86BA-57E4BCA13202}">
      <dsp:nvSpPr>
        <dsp:cNvPr id="0" name=""/>
        <dsp:cNvSpPr/>
      </dsp:nvSpPr>
      <dsp:spPr>
        <a:xfrm>
          <a:off x="0" y="2412634"/>
          <a:ext cx="6731000" cy="1088168"/>
        </a:xfrm>
        <a:prstGeom prst="roundRect">
          <a:avLst/>
        </a:prstGeom>
        <a:solidFill>
          <a:schemeClr val="accent2">
            <a:hueOff val="-5175944"/>
            <a:satOff val="22930"/>
            <a:lumOff val="-843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MUST BE PART TIME</a:t>
          </a:r>
        </a:p>
      </dsp:txBody>
      <dsp:txXfrm>
        <a:off x="53120" y="2465754"/>
        <a:ext cx="6624760" cy="981928"/>
      </dsp:txXfrm>
    </dsp:sp>
    <dsp:sp modelId="{56351D23-2BEC-4EB4-9E5F-7E0E205BB34A}">
      <dsp:nvSpPr>
        <dsp:cNvPr id="0" name=""/>
        <dsp:cNvSpPr/>
      </dsp:nvSpPr>
      <dsp:spPr>
        <a:xfrm>
          <a:off x="0" y="3538243"/>
          <a:ext cx="6731000" cy="1088168"/>
        </a:xfrm>
        <a:prstGeom prst="roundRect">
          <a:avLst/>
        </a:prstGeom>
        <a:solidFill>
          <a:schemeClr val="accent2">
            <a:hueOff val="-7763915"/>
            <a:satOff val="34394"/>
            <a:lumOff val="-1264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COMPENSATION CANNOT BE SIMILAR TO WHAT THE POSITION WOULD PAY TO A NON RETIREE</a:t>
          </a:r>
          <a:endParaRPr lang="en-US" sz="2000" kern="1200" dirty="0">
            <a:solidFill>
              <a:schemeClr val="tx1"/>
            </a:solidFill>
          </a:endParaRPr>
        </a:p>
      </dsp:txBody>
      <dsp:txXfrm>
        <a:off x="53120" y="3591363"/>
        <a:ext cx="6624760" cy="981928"/>
      </dsp:txXfrm>
    </dsp:sp>
    <dsp:sp modelId="{9247214B-A0AB-4008-9107-218243CC3C1D}">
      <dsp:nvSpPr>
        <dsp:cNvPr id="0" name=""/>
        <dsp:cNvSpPr/>
      </dsp:nvSpPr>
      <dsp:spPr>
        <a:xfrm>
          <a:off x="0" y="4663851"/>
          <a:ext cx="6731000" cy="1088168"/>
        </a:xfrm>
        <a:prstGeom prst="roundRec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solidFill>
                <a:schemeClr val="tx1"/>
              </a:solidFill>
            </a:rPr>
            <a:t>Re-enrollment in your former retirement system is generally required if you accept full-time employment in a position covered by that system. The NJDPB routinely compares Department of Labor and Workforce Development records with retired payroll records. The audit performed as a result of this review will target retired public employees working more than 25 hours per week or earning a salary substantially similar to that earned in active employment prior to retirement</a:t>
          </a:r>
        </a:p>
      </dsp:txBody>
      <dsp:txXfrm>
        <a:off x="53120" y="4716971"/>
        <a:ext cx="6624760" cy="9819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4203A-87FE-4FB3-AB17-2DEB333BC9C7}">
      <dsp:nvSpPr>
        <dsp:cNvPr id="0" name=""/>
        <dsp:cNvSpPr/>
      </dsp:nvSpPr>
      <dsp:spPr>
        <a:xfrm>
          <a:off x="238000" y="992"/>
          <a:ext cx="4193827" cy="26630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C076A4-0EAC-4C30-A061-8F9A4882A2AF}">
      <dsp:nvSpPr>
        <dsp:cNvPr id="0" name=""/>
        <dsp:cNvSpPr/>
      </dsp:nvSpPr>
      <dsp:spPr>
        <a:xfrm>
          <a:off x="703981" y="443674"/>
          <a:ext cx="4193827" cy="26630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Once a retired individual is going to be hired with the same or a different unit the employer has to fill out a form EE 904- NOTIFICATION OF EMPLOYMENT AFTER RETIREMENT </a:t>
          </a:r>
        </a:p>
      </dsp:txBody>
      <dsp:txXfrm>
        <a:off x="781980" y="521673"/>
        <a:ext cx="4037829" cy="2507082"/>
      </dsp:txXfrm>
    </dsp:sp>
    <dsp:sp modelId="{A3725F9A-62CE-46BD-ABE4-257913CF51F6}">
      <dsp:nvSpPr>
        <dsp:cNvPr id="0" name=""/>
        <dsp:cNvSpPr/>
      </dsp:nvSpPr>
      <dsp:spPr>
        <a:xfrm>
          <a:off x="5363790" y="992"/>
          <a:ext cx="4193827" cy="26630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A4FC03-AE51-4174-895C-1833017D1AF4}">
      <dsp:nvSpPr>
        <dsp:cNvPr id="0" name=""/>
        <dsp:cNvSpPr/>
      </dsp:nvSpPr>
      <dsp:spPr>
        <a:xfrm>
          <a:off x="5829771" y="443674"/>
          <a:ext cx="4193827" cy="26630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The Certifying Officer has to fill this out and send to Pensions</a:t>
          </a:r>
        </a:p>
      </dsp:txBody>
      <dsp:txXfrm>
        <a:off x="5907770" y="521673"/>
        <a:ext cx="4037829" cy="25070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AEDA5-6280-41B2-B389-2D6F4BDA6C74}">
      <dsp:nvSpPr>
        <dsp:cNvPr id="0" name=""/>
        <dsp:cNvSpPr/>
      </dsp:nvSpPr>
      <dsp:spPr>
        <a:xfrm>
          <a:off x="0" y="0"/>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3486967-742A-4651-A78D-429B115E2135}">
      <dsp:nvSpPr>
        <dsp:cNvPr id="0" name=""/>
        <dsp:cNvSpPr/>
      </dsp:nvSpPr>
      <dsp:spPr>
        <a:xfrm>
          <a:off x="0" y="0"/>
          <a:ext cx="1121410" cy="2463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1. Define Your Legacy</a:t>
          </a:r>
          <a:endParaRPr lang="en-US" sz="2200" kern="1200"/>
        </a:p>
      </dsp:txBody>
      <dsp:txXfrm>
        <a:off x="0" y="0"/>
        <a:ext cx="1121410" cy="2463799"/>
      </dsp:txXfrm>
    </dsp:sp>
    <dsp:sp modelId="{880BA408-1729-42EF-A9B1-013342507F2D}">
      <dsp:nvSpPr>
        <dsp:cNvPr id="0" name=""/>
        <dsp:cNvSpPr/>
      </dsp:nvSpPr>
      <dsp:spPr>
        <a:xfrm>
          <a:off x="1205515" y="111881"/>
          <a:ext cx="4401534" cy="2237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It would be a shame to do all of this work and to have it die with you. Many leaders don’t think of the legacy that they will leave after they have left a position or organization. Mentoring is the best practice for creating a legacy and ensuring your work will continue after you have transitioned. Your mentee should understand the “how” of what you do as well as the “why” in your decision making. - </a:t>
          </a:r>
          <a:r>
            <a:rPr lang="en-US" sz="1600" kern="1200">
              <a:hlinkClick xmlns:r="http://schemas.openxmlformats.org/officeDocument/2006/relationships" r:id="rId1"/>
            </a:rPr>
            <a:t>LaKesha Womack</a:t>
          </a:r>
          <a:r>
            <a:rPr lang="en-US" sz="1600" kern="1200"/>
            <a:t>, </a:t>
          </a:r>
          <a:r>
            <a:rPr lang="en-US" sz="1600" kern="1200">
              <a:hlinkClick xmlns:r="http://schemas.openxmlformats.org/officeDocument/2006/relationships" r:id="rId2"/>
            </a:rPr>
            <a:t>Womack Consulting Group</a:t>
          </a:r>
          <a:endParaRPr lang="en-US" sz="1600" kern="1200"/>
        </a:p>
      </dsp:txBody>
      <dsp:txXfrm>
        <a:off x="1205515" y="111881"/>
        <a:ext cx="4401534" cy="2237630"/>
      </dsp:txXfrm>
    </dsp:sp>
    <dsp:sp modelId="{0611A91A-AD0A-41ED-8380-207F8971020B}">
      <dsp:nvSpPr>
        <dsp:cNvPr id="0" name=""/>
        <dsp:cNvSpPr/>
      </dsp:nvSpPr>
      <dsp:spPr>
        <a:xfrm>
          <a:off x="1121410" y="2349512"/>
          <a:ext cx="448564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DEFC6D64-5695-44ED-9E58-778882933284}">
      <dsp:nvSpPr>
        <dsp:cNvPr id="0" name=""/>
        <dsp:cNvSpPr/>
      </dsp:nvSpPr>
      <dsp:spPr>
        <a:xfrm>
          <a:off x="0" y="2463799"/>
          <a:ext cx="5607050" cy="0"/>
        </a:xfrm>
        <a:prstGeom prst="line">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w="6350" cap="flat"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69DF4C5-88BF-4001-9738-5DE3D2B084C9}">
      <dsp:nvSpPr>
        <dsp:cNvPr id="0" name=""/>
        <dsp:cNvSpPr/>
      </dsp:nvSpPr>
      <dsp:spPr>
        <a:xfrm>
          <a:off x="0" y="2463799"/>
          <a:ext cx="1121410" cy="2463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2. Plan In Phases</a:t>
          </a:r>
          <a:endParaRPr lang="en-US" sz="2200" kern="1200"/>
        </a:p>
      </dsp:txBody>
      <dsp:txXfrm>
        <a:off x="0" y="2463799"/>
        <a:ext cx="1121410" cy="2463799"/>
      </dsp:txXfrm>
    </dsp:sp>
    <dsp:sp modelId="{DB07DC21-75BB-4654-AC3E-00BF5AFF4161}">
      <dsp:nvSpPr>
        <dsp:cNvPr id="0" name=""/>
        <dsp:cNvSpPr/>
      </dsp:nvSpPr>
      <dsp:spPr>
        <a:xfrm>
          <a:off x="1205515" y="2575681"/>
          <a:ext cx="4401534" cy="2237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In my experience, succession planning does not hit the top three to five business imperatives. It’s rarely urgent, but it is important. Get started (Phase I) with questions like “If X person wins the lottery, then what?” Begin putting names behind incumbents. In Phase II, determine who is ready now or ready later. In Phase III, create plans to close gaps to make it real. - </a:t>
          </a:r>
          <a:r>
            <a:rPr lang="en-US" sz="1600" kern="1200">
              <a:hlinkClick xmlns:r="http://schemas.openxmlformats.org/officeDocument/2006/relationships" r:id="rId3"/>
            </a:rPr>
            <a:t>Evan Roth</a:t>
          </a:r>
          <a:r>
            <a:rPr lang="en-US" sz="1600" kern="1200"/>
            <a:t>, </a:t>
          </a:r>
          <a:r>
            <a:rPr lang="en-US" sz="1600" kern="1200">
              <a:hlinkClick xmlns:r="http://schemas.openxmlformats.org/officeDocument/2006/relationships" r:id="rId4"/>
            </a:rPr>
            <a:t>Roth Consultancy International, LLC.</a:t>
          </a:r>
          <a:endParaRPr lang="en-US" sz="1600" kern="1200"/>
        </a:p>
      </dsp:txBody>
      <dsp:txXfrm>
        <a:off x="1205515" y="2575681"/>
        <a:ext cx="4401534" cy="2237630"/>
      </dsp:txXfrm>
    </dsp:sp>
    <dsp:sp modelId="{AEC7257B-5CD8-48FF-9785-C598322EE8B1}">
      <dsp:nvSpPr>
        <dsp:cNvPr id="0" name=""/>
        <dsp:cNvSpPr/>
      </dsp:nvSpPr>
      <dsp:spPr>
        <a:xfrm>
          <a:off x="1121410" y="4813312"/>
          <a:ext cx="448564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CC2D63-6A56-4A02-8903-5439A8DE3E4C}">
      <dsp:nvSpPr>
        <dsp:cNvPr id="0" name=""/>
        <dsp:cNvSpPr/>
      </dsp:nvSpPr>
      <dsp:spPr>
        <a:xfrm>
          <a:off x="0" y="0"/>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1F2AE79-C2B3-460D-B065-B2CAFB5DB39D}">
      <dsp:nvSpPr>
        <dsp:cNvPr id="0" name=""/>
        <dsp:cNvSpPr/>
      </dsp:nvSpPr>
      <dsp:spPr>
        <a:xfrm>
          <a:off x="0" y="0"/>
          <a:ext cx="1121410" cy="2463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a:t>3. Aim For Continuity</a:t>
          </a:r>
          <a:endParaRPr lang="en-US" sz="1500" kern="1200"/>
        </a:p>
      </dsp:txBody>
      <dsp:txXfrm>
        <a:off x="0" y="0"/>
        <a:ext cx="1121410" cy="2463799"/>
      </dsp:txXfrm>
    </dsp:sp>
    <dsp:sp modelId="{72884B78-7D7B-409F-AE65-22B29FDCC4F3}">
      <dsp:nvSpPr>
        <dsp:cNvPr id="0" name=""/>
        <dsp:cNvSpPr/>
      </dsp:nvSpPr>
      <dsp:spPr>
        <a:xfrm>
          <a:off x="1205515" y="111881"/>
          <a:ext cx="4401534" cy="2237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Succession planning becomes easier and more actionable when the organization focuses on the bigger arena of continuity. Leadership succession is only one element of good continuity thinking. Leaders can benefit from asking the bigger question: “What events could stop or impede the flow of good business, and how do we prepare for these events?” It’s less about a person and more about a structure. - </a:t>
          </a:r>
          <a:r>
            <a:rPr lang="en-US" sz="1600" kern="1200">
              <a:hlinkClick xmlns:r="http://schemas.openxmlformats.org/officeDocument/2006/relationships" r:id="rId1"/>
            </a:rPr>
            <a:t>Patrick Jinks</a:t>
          </a:r>
          <a:r>
            <a:rPr lang="en-US" sz="1600" kern="1200"/>
            <a:t>, </a:t>
          </a:r>
          <a:r>
            <a:rPr lang="en-US" sz="1600" kern="1200">
              <a:hlinkClick xmlns:r="http://schemas.openxmlformats.org/officeDocument/2006/relationships" r:id="rId2"/>
            </a:rPr>
            <a:t>The Jinks Perspective</a:t>
          </a:r>
          <a:endParaRPr lang="en-US" sz="1600" kern="1200"/>
        </a:p>
      </dsp:txBody>
      <dsp:txXfrm>
        <a:off x="1205515" y="111881"/>
        <a:ext cx="4401534" cy="2237630"/>
      </dsp:txXfrm>
    </dsp:sp>
    <dsp:sp modelId="{F5265DCF-B961-4D08-9932-AAFD012E53AF}">
      <dsp:nvSpPr>
        <dsp:cNvPr id="0" name=""/>
        <dsp:cNvSpPr/>
      </dsp:nvSpPr>
      <dsp:spPr>
        <a:xfrm>
          <a:off x="1121410" y="2349512"/>
          <a:ext cx="448564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D9FF9EB3-91CD-4A6B-A477-00F4F90DCFD6}">
      <dsp:nvSpPr>
        <dsp:cNvPr id="0" name=""/>
        <dsp:cNvSpPr/>
      </dsp:nvSpPr>
      <dsp:spPr>
        <a:xfrm>
          <a:off x="0" y="2463799"/>
          <a:ext cx="5607050" cy="0"/>
        </a:xfrm>
        <a:prstGeom prst="line">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w="6350" cap="flat"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C1CD7BD-094C-4ECF-8B96-B6861A6B088E}">
      <dsp:nvSpPr>
        <dsp:cNvPr id="0" name=""/>
        <dsp:cNvSpPr/>
      </dsp:nvSpPr>
      <dsp:spPr>
        <a:xfrm>
          <a:off x="0" y="2463799"/>
          <a:ext cx="1121410" cy="2463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a:t>4. Begin With The End In Mind</a:t>
          </a:r>
          <a:endParaRPr lang="en-US" sz="1500" kern="1200"/>
        </a:p>
      </dsp:txBody>
      <dsp:txXfrm>
        <a:off x="0" y="2463799"/>
        <a:ext cx="1121410" cy="2463799"/>
      </dsp:txXfrm>
    </dsp:sp>
    <dsp:sp modelId="{96341801-406B-4D1D-8F32-1CEB7EDBFFC6}">
      <dsp:nvSpPr>
        <dsp:cNvPr id="0" name=""/>
        <dsp:cNvSpPr/>
      </dsp:nvSpPr>
      <dsp:spPr>
        <a:xfrm>
          <a:off x="1205515" y="2575681"/>
          <a:ext cx="4401534" cy="2237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What’s your end game, your vision for the future, your legacy? How do you want to dance in the end zone? When you know this, you will be better equipped to surround yourself with the right people who can help you achieve your vision. And one or more of them will be on your succession team. - </a:t>
          </a:r>
          <a:r>
            <a:rPr lang="en-US" sz="1600" kern="1200">
              <a:hlinkClick xmlns:r="http://schemas.openxmlformats.org/officeDocument/2006/relationships" r:id="rId3"/>
            </a:rPr>
            <a:t>Clark Vitulli</a:t>
          </a:r>
          <a:r>
            <a:rPr lang="en-US" sz="1600" kern="1200"/>
            <a:t>, </a:t>
          </a:r>
          <a:r>
            <a:rPr lang="en-US" sz="1600" kern="1200">
              <a:hlinkClick xmlns:r="http://schemas.openxmlformats.org/officeDocument/2006/relationships" r:id="rId4"/>
            </a:rPr>
            <a:t>Music City Chief Executives</a:t>
          </a:r>
          <a:endParaRPr lang="en-US" sz="1600" kern="1200"/>
        </a:p>
      </dsp:txBody>
      <dsp:txXfrm>
        <a:off x="1205515" y="2575681"/>
        <a:ext cx="4401534" cy="2237630"/>
      </dsp:txXfrm>
    </dsp:sp>
    <dsp:sp modelId="{E5AD6BCB-6A83-4379-B21B-C7F1BBDD9B17}">
      <dsp:nvSpPr>
        <dsp:cNvPr id="0" name=""/>
        <dsp:cNvSpPr/>
      </dsp:nvSpPr>
      <dsp:spPr>
        <a:xfrm>
          <a:off x="1121410" y="4813312"/>
          <a:ext cx="448564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5E4CB73-6057-4742-831D-4CB52A3576AB}" type="datetimeFigureOut">
              <a:rPr lang="en-US" smtClean="0"/>
              <a:t>5/20/2022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58654881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E4CB73-6057-4742-831D-4CB52A3576AB}" type="datetimeFigureOut">
              <a:rPr lang="en-US" smtClean="0"/>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2035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E4CB73-6057-4742-831D-4CB52A3576AB}" type="datetimeFigureOut">
              <a:rPr lang="en-US" smtClean="0"/>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355868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E4CB73-6057-4742-831D-4CB52A3576AB}" type="datetimeFigureOut">
              <a:rPr lang="en-US" smtClean="0"/>
              <a:t>5/20/2022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1957855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5E4CB73-6057-4742-831D-4CB52A3576AB}" type="datetimeFigureOut">
              <a:rPr lang="en-US" smtClean="0"/>
              <a:t>5/20/2022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31472507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5E4CB73-6057-4742-831D-4CB52A3576AB}" type="datetimeFigureOut">
              <a:rPr lang="en-US" smtClean="0"/>
              <a:t>5/20/2022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722588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5E4CB73-6057-4742-831D-4CB52A3576AB}" type="datetimeFigureOut">
              <a:rPr lang="en-US" smtClean="0"/>
              <a:t>5/20/2022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E36837-1134-4681-A894-FC8DA64D5DD2}"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347129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E4CB73-6057-4742-831D-4CB52A3576AB}" type="datetimeFigureOut">
              <a:rPr lang="en-US" smtClean="0"/>
              <a:t>5/20/2022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3061265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E4CB73-6057-4742-831D-4CB52A3576AB}" type="datetimeFigureOut">
              <a:rPr lang="en-US" smtClean="0"/>
              <a:t>5/20/2022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303081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5E4CB73-6057-4742-831D-4CB52A3576AB}" type="datetimeFigureOut">
              <a:rPr lang="en-US" smtClean="0"/>
              <a:t>5/20/2022</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2334488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5E4CB73-6057-4742-831D-4CB52A3576AB}" type="datetimeFigureOut">
              <a:rPr lang="en-US" smtClean="0"/>
              <a:t>5/20/2022</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D0E36837-1134-4681-A894-FC8DA64D5DD2}" type="slidenum">
              <a:rPr lang="en-US" smtClean="0"/>
              <a:t>‹#›</a:t>
            </a:fld>
            <a:endParaRPr lang="en-US"/>
          </a:p>
        </p:txBody>
      </p:sp>
    </p:spTree>
    <p:extLst>
      <p:ext uri="{BB962C8B-B14F-4D97-AF65-F5344CB8AC3E}">
        <p14:creationId xmlns:p14="http://schemas.microsoft.com/office/powerpoint/2010/main" val="315472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5E4CB73-6057-4742-831D-4CB52A3576AB}" type="datetimeFigureOut">
              <a:rPr lang="en-US" smtClean="0"/>
              <a:t>5/20/2022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0E36837-1134-4681-A894-FC8DA64D5DD2}" type="slidenum">
              <a:rPr lang="en-US" smtClean="0"/>
              <a:t>‹#›</a:t>
            </a:fld>
            <a:endParaRPr lang="en-US"/>
          </a:p>
        </p:txBody>
      </p:sp>
    </p:spTree>
    <p:extLst>
      <p:ext uri="{BB962C8B-B14F-4D97-AF65-F5344CB8AC3E}">
        <p14:creationId xmlns:p14="http://schemas.microsoft.com/office/powerpoint/2010/main" val="306272874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9.xml.rels><?xml version="1.0" encoding="UTF-8" standalone="yes"?>
<Relationships xmlns="http://schemas.openxmlformats.org/package/2006/relationships"><Relationship Id="rId3" Type="http://schemas.openxmlformats.org/officeDocument/2006/relationships/hyperlink" Target="http://www.uppsolutions.net/" TargetMode="External"/><Relationship Id="rId2" Type="http://schemas.openxmlformats.org/officeDocument/2006/relationships/hyperlink" Target="https://twitter.com/CoachEurban" TargetMode="External"/><Relationship Id="rId1" Type="http://schemas.openxmlformats.org/officeDocument/2006/relationships/slideLayout" Target="../slideLayouts/slideLayout2.xml"/><Relationship Id="rId5" Type="http://schemas.openxmlformats.org/officeDocument/2006/relationships/hyperlink" Target="https://www.lisazigarmi.com/" TargetMode="External"/><Relationship Id="rId4" Type="http://schemas.openxmlformats.org/officeDocument/2006/relationships/hyperlink" Target="https://www.linkedin.com/company/the-consciousness-project-ll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allcareermatters.com/" TargetMode="External"/><Relationship Id="rId2" Type="http://schemas.openxmlformats.org/officeDocument/2006/relationships/hyperlink" Target="https://www.linkedin.com/in/kimberlybjarvis/" TargetMode="External"/><Relationship Id="rId1" Type="http://schemas.openxmlformats.org/officeDocument/2006/relationships/slideLayout" Target="../slideLayouts/slideLayout2.xml"/><Relationship Id="rId5" Type="http://schemas.openxmlformats.org/officeDocument/2006/relationships/hyperlink" Target="https://leveretteweekes.com/" TargetMode="External"/><Relationship Id="rId4" Type="http://schemas.openxmlformats.org/officeDocument/2006/relationships/hyperlink" Target="https://twitter.com/meredithmcrosby"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careerproinc.com/" TargetMode="External"/><Relationship Id="rId2" Type="http://schemas.openxmlformats.org/officeDocument/2006/relationships/hyperlink" Target="https://twitter.com/careerproinc" TargetMode="External"/><Relationship Id="rId1" Type="http://schemas.openxmlformats.org/officeDocument/2006/relationships/slideLayout" Target="../slideLayouts/slideLayout2.xml"/><Relationship Id="rId5" Type="http://schemas.openxmlformats.org/officeDocument/2006/relationships/hyperlink" Target="http://www.501connections.com/" TargetMode="External"/><Relationship Id="rId4" Type="http://schemas.openxmlformats.org/officeDocument/2006/relationships/hyperlink" Target="https://twitter.com/thelinkedinguy"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17">
            <a:extLst>
              <a:ext uri="{FF2B5EF4-FFF2-40B4-BE49-F238E27FC236}">
                <a16:creationId xmlns:a16="http://schemas.microsoft.com/office/drawing/2014/main" id="{752F47AA-BCD6-459E-943A-C0F2D1CF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31626E-B332-4106-9F77-28847ED99663}"/>
              </a:ext>
            </a:extLst>
          </p:cNvPr>
          <p:cNvSpPr>
            <a:spLocks noGrp="1"/>
          </p:cNvSpPr>
          <p:nvPr>
            <p:ph type="ctrTitle"/>
          </p:nvPr>
        </p:nvSpPr>
        <p:spPr>
          <a:xfrm>
            <a:off x="804672" y="2386744"/>
            <a:ext cx="4486656" cy="1645920"/>
          </a:xfrm>
        </p:spPr>
        <p:txBody>
          <a:bodyPr>
            <a:normAutofit fontScale="90000"/>
          </a:bodyPr>
          <a:lstStyle/>
          <a:p>
            <a:br>
              <a:rPr lang="en-US" sz="1300" dirty="0"/>
            </a:br>
            <a:br>
              <a:rPr lang="en-US" sz="1300" dirty="0"/>
            </a:br>
            <a:br>
              <a:rPr lang="en-US" sz="2000" dirty="0"/>
            </a:br>
            <a:r>
              <a:rPr lang="en-US" sz="2200" dirty="0"/>
              <a:t>Retirement, post retirement employment and Succession Planning</a:t>
            </a:r>
            <a:br>
              <a:rPr lang="en-US" sz="2200" dirty="0"/>
            </a:br>
            <a:endParaRPr lang="en-US" sz="2200" dirty="0"/>
          </a:p>
        </p:txBody>
      </p:sp>
      <p:sp>
        <p:nvSpPr>
          <p:cNvPr id="3" name="Subtitle 2">
            <a:extLst>
              <a:ext uri="{FF2B5EF4-FFF2-40B4-BE49-F238E27FC236}">
                <a16:creationId xmlns:a16="http://schemas.microsoft.com/office/drawing/2014/main" id="{08AABAEA-1AFD-4A42-896C-F4B0FEAC243D}"/>
              </a:ext>
            </a:extLst>
          </p:cNvPr>
          <p:cNvSpPr>
            <a:spLocks noGrp="1"/>
          </p:cNvSpPr>
          <p:nvPr>
            <p:ph type="subTitle" idx="1"/>
          </p:nvPr>
        </p:nvSpPr>
        <p:spPr>
          <a:xfrm>
            <a:off x="1148615" y="4352544"/>
            <a:ext cx="3798770" cy="2066866"/>
          </a:xfrm>
        </p:spPr>
        <p:txBody>
          <a:bodyPr>
            <a:normAutofit lnSpcReduction="10000"/>
          </a:bodyPr>
          <a:lstStyle/>
          <a:p>
            <a:r>
              <a:rPr lang="en-US" dirty="0">
                <a:solidFill>
                  <a:srgbClr val="FFFFFF"/>
                </a:solidFill>
              </a:rPr>
              <a:t>TCTA Conference</a:t>
            </a:r>
          </a:p>
          <a:p>
            <a:r>
              <a:rPr lang="en-US" dirty="0">
                <a:solidFill>
                  <a:srgbClr val="FFFFFF"/>
                </a:solidFill>
              </a:rPr>
              <a:t>May 19</a:t>
            </a:r>
            <a:r>
              <a:rPr lang="en-US" baseline="30000" dirty="0">
                <a:solidFill>
                  <a:srgbClr val="FFFFFF"/>
                </a:solidFill>
              </a:rPr>
              <a:t>th</a:t>
            </a:r>
            <a:r>
              <a:rPr lang="en-US" dirty="0">
                <a:solidFill>
                  <a:srgbClr val="FFFFFF"/>
                </a:solidFill>
              </a:rPr>
              <a:t>, 2022</a:t>
            </a:r>
          </a:p>
          <a:p>
            <a:r>
              <a:rPr lang="en-US" dirty="0">
                <a:solidFill>
                  <a:srgbClr val="FFFFFF"/>
                </a:solidFill>
              </a:rPr>
              <a:t>Joe Monzo</a:t>
            </a:r>
          </a:p>
          <a:p>
            <a:r>
              <a:rPr lang="en-US" dirty="0">
                <a:solidFill>
                  <a:srgbClr val="FFFFFF"/>
                </a:solidFill>
              </a:rPr>
              <a:t>JPMonzo Municipal Consulting</a:t>
            </a:r>
          </a:p>
          <a:p>
            <a:r>
              <a:rPr lang="en-US" dirty="0">
                <a:solidFill>
                  <a:srgbClr val="FFFFFF"/>
                </a:solidFill>
              </a:rPr>
              <a:t>CMFO- Retired</a:t>
            </a:r>
          </a:p>
        </p:txBody>
      </p:sp>
      <p:sp>
        <p:nvSpPr>
          <p:cNvPr id="24" name="Rectangle 19">
            <a:extLst>
              <a:ext uri="{FF2B5EF4-FFF2-40B4-BE49-F238E27FC236}">
                <a16:creationId xmlns:a16="http://schemas.microsoft.com/office/drawing/2014/main" id="{94B4B292-1E22-44FD-81FD-DB5989CE1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640080"/>
            <a:ext cx="5455920"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1">
            <a:extLst>
              <a:ext uri="{FF2B5EF4-FFF2-40B4-BE49-F238E27FC236}">
                <a16:creationId xmlns:a16="http://schemas.microsoft.com/office/drawing/2014/main" id="{55C1FFDE-D473-471B-84F4-B89AD8B6C9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9069" y="802767"/>
            <a:ext cx="5129784" cy="4937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6" descr="Person with Cane">
            <a:extLst>
              <a:ext uri="{FF2B5EF4-FFF2-40B4-BE49-F238E27FC236}">
                <a16:creationId xmlns:a16="http://schemas.microsoft.com/office/drawing/2014/main" id="{0B4C4B6F-157D-5E69-0865-03D6B7DF27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75121" y="1122807"/>
            <a:ext cx="4297680" cy="4297680"/>
          </a:xfrm>
          <a:prstGeom prst="rect">
            <a:avLst/>
          </a:prstGeom>
        </p:spPr>
      </p:pic>
    </p:spTree>
    <p:extLst>
      <p:ext uri="{BB962C8B-B14F-4D97-AF65-F5344CB8AC3E}">
        <p14:creationId xmlns:p14="http://schemas.microsoft.com/office/powerpoint/2010/main" val="27577705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1000"/>
                                  </p:stCondLst>
                                  <p:iterate>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1000"/>
                                  </p:stCondLst>
                                  <p:iterate>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1000"/>
                                  </p:stCondLst>
                                  <p:iterate>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700"/>
                                        <p:tgtEl>
                                          <p:spTgt spid="3">
                                            <p:txEl>
                                              <p:pRg st="4" end="4"/>
                                            </p:txEl>
                                          </p:spTgt>
                                        </p:tgtEl>
                                      </p:cBhvr>
                                    </p:animEffect>
                                  </p:childTnLst>
                                </p:cTn>
                              </p:par>
                              <p:par>
                                <p:cTn id="28" presetID="10" presetClass="entr" presetSubtype="0" fill="hold" grpId="0" nodeType="withEffect">
                                  <p:stCondLst>
                                    <p:cond delay="500"/>
                                  </p:stCondLst>
                                  <p:iterate>
                                    <p:tmPct val="10000"/>
                                  </p:iterate>
                                  <p:childTnLst>
                                    <p:set>
                                      <p:cBhvr>
                                        <p:cTn id="29" dur="1" fill="hold">
                                          <p:stCondLst>
                                            <p:cond delay="0"/>
                                          </p:stCondLst>
                                        </p:cTn>
                                        <p:tgtEl>
                                          <p:spTgt spid="2"/>
                                        </p:tgtEl>
                                        <p:attrNameLst>
                                          <p:attrName>style.visibility</p:attrName>
                                        </p:attrNameLst>
                                      </p:cBhvr>
                                      <p:to>
                                        <p:strVal val="visible"/>
                                      </p:to>
                                    </p:set>
                                    <p:animEffect transition="in" filter="fade">
                                      <p:cBhvr>
                                        <p:cTn id="3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B420D-2EA2-441E-90E8-C9A8DD26C302}"/>
              </a:ext>
            </a:extLst>
          </p:cNvPr>
          <p:cNvSpPr>
            <a:spLocks noGrp="1"/>
          </p:cNvSpPr>
          <p:nvPr>
            <p:ph type="title"/>
          </p:nvPr>
        </p:nvSpPr>
        <p:spPr>
          <a:xfrm>
            <a:off x="989291" y="284176"/>
            <a:ext cx="9997708" cy="770267"/>
          </a:xfrm>
        </p:spPr>
        <p:txBody>
          <a:bodyPr/>
          <a:lstStyle/>
          <a:p>
            <a:r>
              <a:rPr lang="en-US" dirty="0"/>
              <a:t>Retirement click bait</a:t>
            </a:r>
          </a:p>
        </p:txBody>
      </p:sp>
      <p:pic>
        <p:nvPicPr>
          <p:cNvPr id="4" name="Content Placeholder 3">
            <a:extLst>
              <a:ext uri="{FF2B5EF4-FFF2-40B4-BE49-F238E27FC236}">
                <a16:creationId xmlns:a16="http://schemas.microsoft.com/office/drawing/2014/main" id="{B386E7CF-F362-4B26-AA80-9CC13C81562A}"/>
              </a:ext>
            </a:extLst>
          </p:cNvPr>
          <p:cNvPicPr>
            <a:picLocks noGrp="1" noChangeAspect="1"/>
          </p:cNvPicPr>
          <p:nvPr>
            <p:ph idx="1"/>
          </p:nvPr>
        </p:nvPicPr>
        <p:blipFill>
          <a:blip r:embed="rId2"/>
          <a:stretch>
            <a:fillRect/>
          </a:stretch>
        </p:blipFill>
        <p:spPr>
          <a:xfrm>
            <a:off x="2731935" y="1490131"/>
            <a:ext cx="6162298" cy="5307607"/>
          </a:xfrm>
          <a:prstGeom prst="rect">
            <a:avLst/>
          </a:prstGeom>
        </p:spPr>
      </p:pic>
    </p:spTree>
    <p:extLst>
      <p:ext uri="{BB962C8B-B14F-4D97-AF65-F5344CB8AC3E}">
        <p14:creationId xmlns:p14="http://schemas.microsoft.com/office/powerpoint/2010/main" val="3522033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B420D-2EA2-441E-90E8-C9A8DD26C302}"/>
              </a:ext>
            </a:extLst>
          </p:cNvPr>
          <p:cNvSpPr>
            <a:spLocks noGrp="1"/>
          </p:cNvSpPr>
          <p:nvPr>
            <p:ph type="title"/>
          </p:nvPr>
        </p:nvSpPr>
        <p:spPr>
          <a:xfrm>
            <a:off x="989291" y="284176"/>
            <a:ext cx="9997708" cy="770267"/>
          </a:xfrm>
        </p:spPr>
        <p:txBody>
          <a:bodyPr/>
          <a:lstStyle/>
          <a:p>
            <a:r>
              <a:rPr lang="en-US" dirty="0"/>
              <a:t>Retirement click bait</a:t>
            </a:r>
          </a:p>
        </p:txBody>
      </p:sp>
      <p:pic>
        <p:nvPicPr>
          <p:cNvPr id="5" name="Picture 4">
            <a:extLst>
              <a:ext uri="{FF2B5EF4-FFF2-40B4-BE49-F238E27FC236}">
                <a16:creationId xmlns:a16="http://schemas.microsoft.com/office/drawing/2014/main" id="{CDBF7B5E-5BA2-4123-A101-5E1A1925B0AF}"/>
              </a:ext>
            </a:extLst>
          </p:cNvPr>
          <p:cNvPicPr>
            <a:picLocks noChangeAspect="1"/>
          </p:cNvPicPr>
          <p:nvPr/>
        </p:nvPicPr>
        <p:blipFill>
          <a:blip r:embed="rId2"/>
          <a:stretch>
            <a:fillRect/>
          </a:stretch>
        </p:blipFill>
        <p:spPr>
          <a:xfrm>
            <a:off x="1369173" y="1206500"/>
            <a:ext cx="6579219" cy="5266266"/>
          </a:xfrm>
          <a:prstGeom prst="rect">
            <a:avLst/>
          </a:prstGeom>
        </p:spPr>
      </p:pic>
      <p:sp>
        <p:nvSpPr>
          <p:cNvPr id="7" name="Arrow: Left 6">
            <a:extLst>
              <a:ext uri="{FF2B5EF4-FFF2-40B4-BE49-F238E27FC236}">
                <a16:creationId xmlns:a16="http://schemas.microsoft.com/office/drawing/2014/main" id="{DAC35919-1C93-70A2-60BD-DA9170A1113D}"/>
              </a:ext>
            </a:extLst>
          </p:cNvPr>
          <p:cNvSpPr/>
          <p:nvPr/>
        </p:nvSpPr>
        <p:spPr>
          <a:xfrm>
            <a:off x="6969984" y="2082800"/>
            <a:ext cx="978408" cy="484632"/>
          </a:xfrm>
          <a:prstGeom prst="leftArrow">
            <a:avLst>
              <a:gd name="adj1" fmla="val 50000"/>
              <a:gd name="adj2" fmla="val 543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Left 8">
            <a:extLst>
              <a:ext uri="{FF2B5EF4-FFF2-40B4-BE49-F238E27FC236}">
                <a16:creationId xmlns:a16="http://schemas.microsoft.com/office/drawing/2014/main" id="{E36D1833-DBC9-FC0C-1A07-1D7429A0EE7B}"/>
              </a:ext>
            </a:extLst>
          </p:cNvPr>
          <p:cNvSpPr/>
          <p:nvPr/>
        </p:nvSpPr>
        <p:spPr>
          <a:xfrm>
            <a:off x="7738532" y="2698323"/>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Left 9">
            <a:extLst>
              <a:ext uri="{FF2B5EF4-FFF2-40B4-BE49-F238E27FC236}">
                <a16:creationId xmlns:a16="http://schemas.microsoft.com/office/drawing/2014/main" id="{D6A765E0-84E4-969D-B9F6-DF2E5380650A}"/>
              </a:ext>
            </a:extLst>
          </p:cNvPr>
          <p:cNvSpPr/>
          <p:nvPr/>
        </p:nvSpPr>
        <p:spPr>
          <a:xfrm>
            <a:off x="8018552" y="313452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Left 10">
            <a:extLst>
              <a:ext uri="{FF2B5EF4-FFF2-40B4-BE49-F238E27FC236}">
                <a16:creationId xmlns:a16="http://schemas.microsoft.com/office/drawing/2014/main" id="{60C51297-5127-BD23-5690-47A2B8CC53FF}"/>
              </a:ext>
            </a:extLst>
          </p:cNvPr>
          <p:cNvSpPr/>
          <p:nvPr/>
        </p:nvSpPr>
        <p:spPr>
          <a:xfrm>
            <a:off x="7889998" y="435686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2898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7A099-5CCB-4C45-9621-9987AF8FCEB7}"/>
              </a:ext>
            </a:extLst>
          </p:cNvPr>
          <p:cNvSpPr>
            <a:spLocks noGrp="1"/>
          </p:cNvSpPr>
          <p:nvPr>
            <p:ph type="title"/>
          </p:nvPr>
        </p:nvSpPr>
        <p:spPr/>
        <p:txBody>
          <a:bodyPr/>
          <a:lstStyle/>
          <a:p>
            <a:r>
              <a:rPr lang="en-US" dirty="0"/>
              <a:t>Retirement click bait</a:t>
            </a:r>
          </a:p>
        </p:txBody>
      </p:sp>
      <p:pic>
        <p:nvPicPr>
          <p:cNvPr id="4" name="Content Placeholder 3">
            <a:extLst>
              <a:ext uri="{FF2B5EF4-FFF2-40B4-BE49-F238E27FC236}">
                <a16:creationId xmlns:a16="http://schemas.microsoft.com/office/drawing/2014/main" id="{FBE78C8A-364D-4CD1-B171-B2E2EBEAE43C}"/>
              </a:ext>
            </a:extLst>
          </p:cNvPr>
          <p:cNvPicPr>
            <a:picLocks noGrp="1" noChangeAspect="1"/>
          </p:cNvPicPr>
          <p:nvPr>
            <p:ph idx="1"/>
          </p:nvPr>
        </p:nvPicPr>
        <p:blipFill>
          <a:blip r:embed="rId2"/>
          <a:stretch>
            <a:fillRect/>
          </a:stretch>
        </p:blipFill>
        <p:spPr>
          <a:xfrm>
            <a:off x="2070100" y="2435754"/>
            <a:ext cx="8936567" cy="4152428"/>
          </a:xfrm>
          <a:prstGeom prst="rect">
            <a:avLst/>
          </a:prstGeom>
        </p:spPr>
      </p:pic>
    </p:spTree>
    <p:extLst>
      <p:ext uri="{BB962C8B-B14F-4D97-AF65-F5344CB8AC3E}">
        <p14:creationId xmlns:p14="http://schemas.microsoft.com/office/powerpoint/2010/main" val="3525013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3F93CF-26BC-4DAD-966D-65FDAF72DEB4}"/>
              </a:ext>
            </a:extLst>
          </p:cNvPr>
          <p:cNvSpPr>
            <a:spLocks noGrp="1"/>
          </p:cNvSpPr>
          <p:nvPr>
            <p:ph type="title"/>
          </p:nvPr>
        </p:nvSpPr>
        <p:spPr/>
        <p:txBody>
          <a:bodyPr/>
          <a:lstStyle/>
          <a:p>
            <a:r>
              <a:rPr lang="en-US" dirty="0"/>
              <a:t>Retirement options- fact sheet 5</a:t>
            </a:r>
          </a:p>
        </p:txBody>
      </p:sp>
      <p:sp>
        <p:nvSpPr>
          <p:cNvPr id="5" name="Content Placeholder 4">
            <a:extLst>
              <a:ext uri="{FF2B5EF4-FFF2-40B4-BE49-F238E27FC236}">
                <a16:creationId xmlns:a16="http://schemas.microsoft.com/office/drawing/2014/main" id="{B61EC22F-C98E-43DD-9498-6DB45252B02A}"/>
              </a:ext>
            </a:extLst>
          </p:cNvPr>
          <p:cNvSpPr>
            <a:spLocks noGrp="1"/>
          </p:cNvSpPr>
          <p:nvPr>
            <p:ph sz="half" idx="1"/>
          </p:nvPr>
        </p:nvSpPr>
        <p:spPr>
          <a:xfrm>
            <a:off x="1581915" y="2701544"/>
            <a:ext cx="4271771" cy="3800856"/>
          </a:xfrm>
        </p:spPr>
        <p:txBody>
          <a:bodyPr>
            <a:normAutofit fontScale="92500" lnSpcReduction="10000"/>
          </a:bodyPr>
          <a:lstStyle/>
          <a:p>
            <a:r>
              <a:rPr lang="en-US" dirty="0"/>
              <a:t>Maximum Option - No Pension Benefit to a Beneficiary .The Maximum Option, a single-life annuity, is the highest amount payable and provides a retirement benefit to you for the remainder of your life. If you are not concerned with providing either a lump-sum benefit or monthly income to another person after your death, the Maximum Option may be the most appropriate payment choice for you. </a:t>
            </a:r>
            <a:r>
              <a:rPr lang="en-US" b="1" dirty="0">
                <a:solidFill>
                  <a:srgbClr val="002060"/>
                </a:solidFill>
              </a:rPr>
              <a:t>The benefit payments continue for your lifetime only. Upon your death, benefits end and your survivors do not receive a pension allowance. </a:t>
            </a:r>
          </a:p>
        </p:txBody>
      </p:sp>
      <p:sp>
        <p:nvSpPr>
          <p:cNvPr id="6" name="Content Placeholder 5">
            <a:extLst>
              <a:ext uri="{FF2B5EF4-FFF2-40B4-BE49-F238E27FC236}">
                <a16:creationId xmlns:a16="http://schemas.microsoft.com/office/drawing/2014/main" id="{AA3A7E8A-A3F7-4A0E-893C-6A6A0B124688}"/>
              </a:ext>
            </a:extLst>
          </p:cNvPr>
          <p:cNvSpPr>
            <a:spLocks noGrp="1"/>
          </p:cNvSpPr>
          <p:nvPr>
            <p:ph sz="half" idx="2"/>
          </p:nvPr>
        </p:nvSpPr>
        <p:spPr>
          <a:xfrm>
            <a:off x="6338315" y="2638044"/>
            <a:ext cx="4270247" cy="3800856"/>
          </a:xfrm>
        </p:spPr>
        <p:txBody>
          <a:bodyPr>
            <a:normAutofit fontScale="92500" lnSpcReduction="10000"/>
          </a:bodyPr>
          <a:lstStyle/>
          <a:p>
            <a:r>
              <a:rPr lang="en-US" dirty="0"/>
              <a:t>Options other than the Maximum Under Options A, B, C, or D you receive a smaller monthly benefit than that provided under the Maximum Option so that, upon your death, your beneficiary will receive a lifetime monthly pension. The percentage of reduction is based on the life expectancies of both you and your beneficiary at the time of your retirement and the option selected. Therefore, the younger your beneficiary, the greater the percentage of reduction in your benefit. Your beneficiary under these options must be an individual. You may not designate a charity, institution, your estate, etc. as a beneficiary.</a:t>
            </a:r>
          </a:p>
        </p:txBody>
      </p:sp>
    </p:spTree>
    <p:extLst>
      <p:ext uri="{BB962C8B-B14F-4D97-AF65-F5344CB8AC3E}">
        <p14:creationId xmlns:p14="http://schemas.microsoft.com/office/powerpoint/2010/main" val="246201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33A6-0CC1-4D4B-B4B4-D4686F7C59BC}"/>
              </a:ext>
            </a:extLst>
          </p:cNvPr>
          <p:cNvSpPr>
            <a:spLocks noGrp="1"/>
          </p:cNvSpPr>
          <p:nvPr>
            <p:ph type="title"/>
          </p:nvPr>
        </p:nvSpPr>
        <p:spPr/>
        <p:txBody>
          <a:bodyPr/>
          <a:lstStyle/>
          <a:p>
            <a:r>
              <a:rPr lang="en-US" dirty="0"/>
              <a:t>Retirement options</a:t>
            </a:r>
          </a:p>
        </p:txBody>
      </p:sp>
      <p:sp>
        <p:nvSpPr>
          <p:cNvPr id="3" name="Content Placeholder 2">
            <a:extLst>
              <a:ext uri="{FF2B5EF4-FFF2-40B4-BE49-F238E27FC236}">
                <a16:creationId xmlns:a16="http://schemas.microsoft.com/office/drawing/2014/main" id="{070A809C-8662-4D05-BEDA-92A5B23E64F3}"/>
              </a:ext>
            </a:extLst>
          </p:cNvPr>
          <p:cNvSpPr>
            <a:spLocks noGrp="1"/>
          </p:cNvSpPr>
          <p:nvPr>
            <p:ph sz="half" idx="1"/>
          </p:nvPr>
        </p:nvSpPr>
        <p:spPr>
          <a:xfrm>
            <a:off x="1581912" y="2638044"/>
            <a:ext cx="4271771" cy="3775456"/>
          </a:xfrm>
        </p:spPr>
        <p:txBody>
          <a:bodyPr>
            <a:normAutofit lnSpcReduction="10000"/>
          </a:bodyPr>
          <a:lstStyle/>
          <a:p>
            <a:r>
              <a:rPr lang="en-US" dirty="0"/>
              <a:t>Option A - 100 Percent to Beneficiary - Increase to Maximum Option. </a:t>
            </a:r>
            <a:r>
              <a:rPr lang="en-US" dirty="0" err="1"/>
              <a:t>Option</a:t>
            </a:r>
            <a:r>
              <a:rPr lang="en-US" dirty="0"/>
              <a:t> A, a 100 percent joint and survivor benefit, provides a lifetime monthly payment to you. If your beneficiary is living at the time of your death, your beneficiary will receive 100 percent of your monthly retirement allowance for life. If your beneficiary dies before you, your retirement allowance will increase to the Maximum Option. You can name only one beneficiary for this benefit and the beneficiary can never be changed after retirement.</a:t>
            </a:r>
          </a:p>
        </p:txBody>
      </p:sp>
      <p:sp>
        <p:nvSpPr>
          <p:cNvPr id="4" name="Content Placeholder 3">
            <a:extLst>
              <a:ext uri="{FF2B5EF4-FFF2-40B4-BE49-F238E27FC236}">
                <a16:creationId xmlns:a16="http://schemas.microsoft.com/office/drawing/2014/main" id="{2E151273-6048-40C5-80E8-0BBF39668347}"/>
              </a:ext>
            </a:extLst>
          </p:cNvPr>
          <p:cNvSpPr>
            <a:spLocks noGrp="1"/>
          </p:cNvSpPr>
          <p:nvPr>
            <p:ph sz="half" idx="2"/>
          </p:nvPr>
        </p:nvSpPr>
        <p:spPr>
          <a:xfrm>
            <a:off x="6338315" y="2638043"/>
            <a:ext cx="4270247" cy="3695023"/>
          </a:xfrm>
        </p:spPr>
        <p:txBody>
          <a:bodyPr>
            <a:normAutofit lnSpcReduction="10000"/>
          </a:bodyPr>
          <a:lstStyle/>
          <a:p>
            <a:r>
              <a:rPr lang="en-US" dirty="0"/>
              <a:t>Option B — 75 Percent to Beneficiary — Increase to Maximum Option. Option B, a 75 percent joint and survivor benefit, provides a lifetime monthly payment to you. If your beneficiary is living at the time of your death, your beneficiary will receive 75 percent of your monthly retirement allowance for life. If your beneficiary dies before you, your retirement allowance will increase to the Maximum Option. You can name only one beneficiary for this benefit and the beneficiary can never be changed after retirement.</a:t>
            </a:r>
          </a:p>
        </p:txBody>
      </p:sp>
    </p:spTree>
    <p:extLst>
      <p:ext uri="{BB962C8B-B14F-4D97-AF65-F5344CB8AC3E}">
        <p14:creationId xmlns:p14="http://schemas.microsoft.com/office/powerpoint/2010/main" val="3585607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38CCE-E2C7-4B28-A09C-302223572336}"/>
              </a:ext>
            </a:extLst>
          </p:cNvPr>
          <p:cNvSpPr>
            <a:spLocks noGrp="1"/>
          </p:cNvSpPr>
          <p:nvPr>
            <p:ph type="title"/>
          </p:nvPr>
        </p:nvSpPr>
        <p:spPr/>
        <p:txBody>
          <a:bodyPr/>
          <a:lstStyle/>
          <a:p>
            <a:r>
              <a:rPr lang="en-US" dirty="0"/>
              <a:t>Retirement options</a:t>
            </a:r>
          </a:p>
        </p:txBody>
      </p:sp>
      <p:sp>
        <p:nvSpPr>
          <p:cNvPr id="3" name="Content Placeholder 2">
            <a:extLst>
              <a:ext uri="{FF2B5EF4-FFF2-40B4-BE49-F238E27FC236}">
                <a16:creationId xmlns:a16="http://schemas.microsoft.com/office/drawing/2014/main" id="{86BA6370-A0BA-49F0-B1AE-101EED541ABF}"/>
              </a:ext>
            </a:extLst>
          </p:cNvPr>
          <p:cNvSpPr>
            <a:spLocks noGrp="1"/>
          </p:cNvSpPr>
          <p:nvPr>
            <p:ph sz="half" idx="1"/>
          </p:nvPr>
        </p:nvSpPr>
        <p:spPr>
          <a:xfrm>
            <a:off x="1581912" y="2638043"/>
            <a:ext cx="4271771" cy="3805089"/>
          </a:xfrm>
        </p:spPr>
        <p:txBody>
          <a:bodyPr>
            <a:normAutofit lnSpcReduction="10000"/>
          </a:bodyPr>
          <a:lstStyle/>
          <a:p>
            <a:r>
              <a:rPr lang="en-US" dirty="0"/>
              <a:t>Option C — 50 Percent to Beneficiary — Increase to Maximum Option </a:t>
            </a:r>
            <a:r>
              <a:rPr lang="en-US" dirty="0" err="1"/>
              <a:t>Option</a:t>
            </a:r>
            <a:r>
              <a:rPr lang="en-US" dirty="0"/>
              <a:t> C, a 50 percent joint and survivor benefit, provides a lifetime monthly payment to you. If your beneficiary is living at the time of your death, your beneficiary will receive 50 percent of your monthly retirement allowance for life. If your beneficiary dies before you, your retirement allowance will increase to the Maximum Option. You can name only one beneficiary for this benefit and the beneficiary can never be changed after retirement</a:t>
            </a:r>
          </a:p>
        </p:txBody>
      </p:sp>
      <p:sp>
        <p:nvSpPr>
          <p:cNvPr id="4" name="Content Placeholder 3">
            <a:extLst>
              <a:ext uri="{FF2B5EF4-FFF2-40B4-BE49-F238E27FC236}">
                <a16:creationId xmlns:a16="http://schemas.microsoft.com/office/drawing/2014/main" id="{3A019A72-2C8B-42AC-8CB5-BE93605076CF}"/>
              </a:ext>
            </a:extLst>
          </p:cNvPr>
          <p:cNvSpPr>
            <a:spLocks noGrp="1"/>
          </p:cNvSpPr>
          <p:nvPr>
            <p:ph sz="half" idx="2"/>
          </p:nvPr>
        </p:nvSpPr>
        <p:spPr>
          <a:xfrm>
            <a:off x="6338315" y="2638043"/>
            <a:ext cx="4270247" cy="3639989"/>
          </a:xfrm>
        </p:spPr>
        <p:txBody>
          <a:bodyPr>
            <a:normAutofit lnSpcReduction="10000"/>
          </a:bodyPr>
          <a:lstStyle/>
          <a:p>
            <a:r>
              <a:rPr lang="en-US" dirty="0"/>
              <a:t>Option D — 25 Percent to Beneficiary — Increase to Maximum Option </a:t>
            </a:r>
            <a:r>
              <a:rPr lang="en-US" dirty="0" err="1"/>
              <a:t>Option</a:t>
            </a:r>
            <a:r>
              <a:rPr lang="en-US" dirty="0"/>
              <a:t> D, a 25 percent joint and survivor benefit, provides a lifetime monthly payment to you. If your beneficiary is living at the time of your death, your beneficiary will receive 25 percent of your monthly retirement allowance for life. If your beneficiary dies before you, your retirement allowance will increase to the Maximum Option. You can name only one beneficiary for this benefit and the beneficiary can never be changed after retirement</a:t>
            </a:r>
          </a:p>
        </p:txBody>
      </p:sp>
    </p:spTree>
    <p:extLst>
      <p:ext uri="{BB962C8B-B14F-4D97-AF65-F5344CB8AC3E}">
        <p14:creationId xmlns:p14="http://schemas.microsoft.com/office/powerpoint/2010/main" val="2792808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25FF147-BA61-4761-8DB7-AB88CD263507}"/>
              </a:ext>
            </a:extLst>
          </p:cNvPr>
          <p:cNvSpPr>
            <a:spLocks noGrp="1"/>
          </p:cNvSpPr>
          <p:nvPr>
            <p:ph type="title"/>
          </p:nvPr>
        </p:nvSpPr>
        <p:spPr>
          <a:xfrm>
            <a:off x="1203325" y="284163"/>
            <a:ext cx="9783763" cy="1508125"/>
          </a:xfrm>
        </p:spPr>
        <p:txBody>
          <a:bodyPr/>
          <a:lstStyle/>
          <a:p>
            <a:r>
              <a:rPr lang="en-US" dirty="0"/>
              <a:t>Retirement options</a:t>
            </a:r>
          </a:p>
        </p:txBody>
      </p:sp>
      <p:sp>
        <p:nvSpPr>
          <p:cNvPr id="3" name="Content Placeholder 2">
            <a:extLst>
              <a:ext uri="{FF2B5EF4-FFF2-40B4-BE49-F238E27FC236}">
                <a16:creationId xmlns:a16="http://schemas.microsoft.com/office/drawing/2014/main" id="{C1E1CB42-496F-42B0-89BC-CA6918E0FB9E}"/>
              </a:ext>
            </a:extLst>
          </p:cNvPr>
          <p:cNvSpPr>
            <a:spLocks noGrp="1"/>
          </p:cNvSpPr>
          <p:nvPr>
            <p:ph sz="half" idx="1"/>
          </p:nvPr>
        </p:nvSpPr>
        <p:spPr>
          <a:xfrm>
            <a:off x="778374" y="2115967"/>
            <a:ext cx="5165226" cy="4370557"/>
          </a:xfrm>
        </p:spPr>
        <p:txBody>
          <a:bodyPr>
            <a:normAutofit fontScale="92500" lnSpcReduction="20000"/>
          </a:bodyPr>
          <a:lstStyle/>
          <a:p>
            <a:r>
              <a:rPr lang="en-US" dirty="0"/>
              <a:t>Option 1 — Reducing Retirement Reserve to a Beneficiary Option 1 provides a lifetime monthly payment to you. Your retirement allowance is reduced from what you could collect under the Maximum Option. It is also different from the Maximum Option in that it may provide a lump-sum payment to your beneficiary after your death. At the time of your retirement, the amount expected to be paid to you in retirement benefits over your lifetime is calculated. </a:t>
            </a:r>
            <a:r>
              <a:rPr lang="en-US" b="1" dirty="0">
                <a:solidFill>
                  <a:srgbClr val="FF0000"/>
                </a:solidFill>
              </a:rPr>
              <a:t>This is called your retirement reserve</a:t>
            </a:r>
            <a:r>
              <a:rPr lang="en-US" dirty="0"/>
              <a:t>. If you die before you receive monthly retirement benefits equal to your retirement reserve, your beneficiary is entitled to the balance. The balance will be paid in a lump sum or the beneficiary may request payment in equal monthly payments over five, 10, 15, or 20 years, or as a life annuity. You may name more than one beneficiary for this option and you can change your beneficiary at any time. Your beneficiary may be a person, a charity, an institution, or your estate</a:t>
            </a:r>
          </a:p>
        </p:txBody>
      </p:sp>
      <p:sp>
        <p:nvSpPr>
          <p:cNvPr id="4" name="Content Placeholder 3">
            <a:extLst>
              <a:ext uri="{FF2B5EF4-FFF2-40B4-BE49-F238E27FC236}">
                <a16:creationId xmlns:a16="http://schemas.microsoft.com/office/drawing/2014/main" id="{EC9922BD-7460-408F-87D1-97E46C6415F4}"/>
              </a:ext>
            </a:extLst>
          </p:cNvPr>
          <p:cNvSpPr>
            <a:spLocks noGrp="1"/>
          </p:cNvSpPr>
          <p:nvPr>
            <p:ph sz="half" idx="2"/>
          </p:nvPr>
        </p:nvSpPr>
        <p:spPr>
          <a:xfrm>
            <a:off x="6230390" y="2011680"/>
            <a:ext cx="4971009" cy="4484370"/>
          </a:xfrm>
        </p:spPr>
        <p:txBody>
          <a:bodyPr>
            <a:normAutofit fontScale="92500" lnSpcReduction="20000"/>
          </a:bodyPr>
          <a:lstStyle/>
          <a:p>
            <a:r>
              <a:rPr lang="en-US" dirty="0"/>
              <a:t>Option 2 — 100 Percent to Beneficiary — Permanent Reduction Option 2, a 100 percent joint and survivor benefit, provides a lifetime monthly payment to you. If your beneficiary is living at the time of your death, your beneficiary will receive 100 percent of your monthly retirement allowance for life. You can name only one beneficiary for this benefit and the beneficiary can never be changed after retirement. This is similar to Option A except that if your beneficiary dies before you, you will continue to receive the reduced retirement allowance you had been receiving under this option. </a:t>
            </a:r>
          </a:p>
        </p:txBody>
      </p:sp>
    </p:spTree>
    <p:extLst>
      <p:ext uri="{BB962C8B-B14F-4D97-AF65-F5344CB8AC3E}">
        <p14:creationId xmlns:p14="http://schemas.microsoft.com/office/powerpoint/2010/main" val="1373533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1BBAA35-ED9C-4667-963B-FD3B8E3DE99D}"/>
              </a:ext>
            </a:extLst>
          </p:cNvPr>
          <p:cNvSpPr>
            <a:spLocks noGrp="1"/>
          </p:cNvSpPr>
          <p:nvPr>
            <p:ph type="title"/>
          </p:nvPr>
        </p:nvSpPr>
        <p:spPr>
          <a:xfrm>
            <a:off x="1203325" y="284163"/>
            <a:ext cx="9783763" cy="1508125"/>
          </a:xfrm>
        </p:spPr>
        <p:txBody>
          <a:bodyPr/>
          <a:lstStyle/>
          <a:p>
            <a:r>
              <a:rPr lang="en-US" dirty="0"/>
              <a:t>Retirement options</a:t>
            </a:r>
          </a:p>
        </p:txBody>
      </p:sp>
      <p:sp>
        <p:nvSpPr>
          <p:cNvPr id="3" name="Content Placeholder 2">
            <a:extLst>
              <a:ext uri="{FF2B5EF4-FFF2-40B4-BE49-F238E27FC236}">
                <a16:creationId xmlns:a16="http://schemas.microsoft.com/office/drawing/2014/main" id="{FF8C849A-E19A-41FA-9926-18DDC4BB179B}"/>
              </a:ext>
            </a:extLst>
          </p:cNvPr>
          <p:cNvSpPr>
            <a:spLocks noGrp="1"/>
          </p:cNvSpPr>
          <p:nvPr>
            <p:ph sz="half" idx="1"/>
          </p:nvPr>
        </p:nvSpPr>
        <p:spPr>
          <a:xfrm>
            <a:off x="1581912" y="2638043"/>
            <a:ext cx="4271771" cy="3817789"/>
          </a:xfrm>
        </p:spPr>
        <p:txBody>
          <a:bodyPr>
            <a:normAutofit fontScale="92500" lnSpcReduction="20000"/>
          </a:bodyPr>
          <a:lstStyle/>
          <a:p>
            <a:r>
              <a:rPr lang="en-US" dirty="0"/>
              <a:t>Option 3 — 50 Percent to Beneficiary — Permanent Reduction Option 3, a 50 percent joint and survivor benefit, provides a lifetime monthly payment to you. If your beneficiary is living at the time of your death, your beneficiary will receive one-half of your monthly retirement allowance for life. You can name only one beneficiary to receive this benefit and the beneficiary can never be changed after retirement. This is similar to Option C except that if your beneficiary dies before you, you will continue to receive the reduced retirement allowance you had been receiving under this option.</a:t>
            </a:r>
          </a:p>
        </p:txBody>
      </p:sp>
      <p:sp>
        <p:nvSpPr>
          <p:cNvPr id="4" name="Content Placeholder 3">
            <a:extLst>
              <a:ext uri="{FF2B5EF4-FFF2-40B4-BE49-F238E27FC236}">
                <a16:creationId xmlns:a16="http://schemas.microsoft.com/office/drawing/2014/main" id="{7661E46D-2B32-4E9C-BCEF-9DCDECEB0694}"/>
              </a:ext>
            </a:extLst>
          </p:cNvPr>
          <p:cNvSpPr>
            <a:spLocks noGrp="1"/>
          </p:cNvSpPr>
          <p:nvPr>
            <p:ph sz="half" idx="2"/>
          </p:nvPr>
        </p:nvSpPr>
        <p:spPr>
          <a:xfrm>
            <a:off x="6338315" y="2638044"/>
            <a:ext cx="4270247" cy="3817788"/>
          </a:xfrm>
        </p:spPr>
        <p:txBody>
          <a:bodyPr>
            <a:normAutofit fontScale="92500" lnSpcReduction="20000"/>
          </a:bodyPr>
          <a:lstStyle/>
          <a:p>
            <a:r>
              <a:rPr lang="en-US" dirty="0"/>
              <a:t>Option 4 — Choice of Amount to Beneficiary — Permanent Reduction If the preceding payment options do not meet your financial needs, you may want to consider this option. Option 4 provides a lifetime monthly payment to you. If your beneficiary(</a:t>
            </a:r>
            <a:r>
              <a:rPr lang="en-US" dirty="0" err="1"/>
              <a:t>ies</a:t>
            </a:r>
            <a:r>
              <a:rPr lang="en-US" dirty="0"/>
              <a:t>) is living at the time of your death, your beneficiary will receive whatever monthly allowance you decide for life (this can be no more than your own allowance). You can name more than one beneficiary to receive this benefit and the beneficiary(</a:t>
            </a:r>
            <a:r>
              <a:rPr lang="en-US" dirty="0" err="1"/>
              <a:t>ies</a:t>
            </a:r>
            <a:r>
              <a:rPr lang="en-US" dirty="0"/>
              <a:t>) can never be changed after retirement. If your beneficiary(</a:t>
            </a:r>
            <a:r>
              <a:rPr lang="en-US" dirty="0" err="1"/>
              <a:t>ies</a:t>
            </a:r>
            <a:r>
              <a:rPr lang="en-US" dirty="0"/>
              <a:t>) dies before you, you will continue to receive the reduced retirement allowance you had been receiving under this option</a:t>
            </a:r>
          </a:p>
        </p:txBody>
      </p:sp>
    </p:spTree>
    <p:extLst>
      <p:ext uri="{BB962C8B-B14F-4D97-AF65-F5344CB8AC3E}">
        <p14:creationId xmlns:p14="http://schemas.microsoft.com/office/powerpoint/2010/main" val="193754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3D6B45E-77A2-4301-9076-26D37F383092}"/>
              </a:ext>
            </a:extLst>
          </p:cNvPr>
          <p:cNvSpPr>
            <a:spLocks noGrp="1"/>
          </p:cNvSpPr>
          <p:nvPr>
            <p:ph type="title"/>
          </p:nvPr>
        </p:nvSpPr>
        <p:spPr>
          <a:xfrm>
            <a:off x="1203325" y="284163"/>
            <a:ext cx="9783763" cy="1508125"/>
          </a:xfrm>
        </p:spPr>
        <p:txBody>
          <a:bodyPr/>
          <a:lstStyle/>
          <a:p>
            <a:r>
              <a:rPr lang="en-US" dirty="0"/>
              <a:t>Retirement options</a:t>
            </a:r>
          </a:p>
        </p:txBody>
      </p:sp>
      <p:pic>
        <p:nvPicPr>
          <p:cNvPr id="7" name="Content Placeholder 6">
            <a:extLst>
              <a:ext uri="{FF2B5EF4-FFF2-40B4-BE49-F238E27FC236}">
                <a16:creationId xmlns:a16="http://schemas.microsoft.com/office/drawing/2014/main" id="{E52BBCA3-4CAF-411D-93CB-8577D2A4CF3B}"/>
              </a:ext>
            </a:extLst>
          </p:cNvPr>
          <p:cNvPicPr>
            <a:picLocks noGrp="1" noChangeAspect="1"/>
          </p:cNvPicPr>
          <p:nvPr>
            <p:ph idx="1"/>
          </p:nvPr>
        </p:nvPicPr>
        <p:blipFill>
          <a:blip r:embed="rId2"/>
          <a:stretch>
            <a:fillRect/>
          </a:stretch>
        </p:blipFill>
        <p:spPr>
          <a:xfrm>
            <a:off x="1172633" y="2141838"/>
            <a:ext cx="9783763" cy="4053016"/>
          </a:xfrm>
          <a:prstGeom prst="rect">
            <a:avLst/>
          </a:prstGeom>
        </p:spPr>
      </p:pic>
    </p:spTree>
    <p:extLst>
      <p:ext uri="{BB962C8B-B14F-4D97-AF65-F5344CB8AC3E}">
        <p14:creationId xmlns:p14="http://schemas.microsoft.com/office/powerpoint/2010/main" val="1376805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D6735D-8F39-43E4-82F9-39AC47E1AE32}"/>
              </a:ext>
            </a:extLst>
          </p:cNvPr>
          <p:cNvSpPr>
            <a:spLocks noGrp="1"/>
          </p:cNvSpPr>
          <p:nvPr>
            <p:ph type="title"/>
          </p:nvPr>
        </p:nvSpPr>
        <p:spPr/>
        <p:txBody>
          <a:bodyPr/>
          <a:lstStyle/>
          <a:p>
            <a:r>
              <a:rPr lang="en-US" dirty="0"/>
              <a:t>Retirement options</a:t>
            </a:r>
          </a:p>
        </p:txBody>
      </p:sp>
      <p:pic>
        <p:nvPicPr>
          <p:cNvPr id="4" name="Content Placeholder 3">
            <a:extLst>
              <a:ext uri="{FF2B5EF4-FFF2-40B4-BE49-F238E27FC236}">
                <a16:creationId xmlns:a16="http://schemas.microsoft.com/office/drawing/2014/main" id="{0B7F893D-9CED-4D5F-91D4-A59C72D3A190}"/>
              </a:ext>
            </a:extLst>
          </p:cNvPr>
          <p:cNvPicPr>
            <a:picLocks noGrp="1" noChangeAspect="1"/>
          </p:cNvPicPr>
          <p:nvPr>
            <p:ph sz="half" idx="1"/>
          </p:nvPr>
        </p:nvPicPr>
        <p:blipFill>
          <a:blip r:embed="rId2"/>
          <a:stretch>
            <a:fillRect/>
          </a:stretch>
        </p:blipFill>
        <p:spPr>
          <a:xfrm>
            <a:off x="2149696" y="2363258"/>
            <a:ext cx="3016337" cy="3948642"/>
          </a:xfrm>
          <a:prstGeom prst="rect">
            <a:avLst/>
          </a:prstGeom>
        </p:spPr>
      </p:pic>
      <p:sp>
        <p:nvSpPr>
          <p:cNvPr id="8" name="Content Placeholder 7">
            <a:extLst>
              <a:ext uri="{FF2B5EF4-FFF2-40B4-BE49-F238E27FC236}">
                <a16:creationId xmlns:a16="http://schemas.microsoft.com/office/drawing/2014/main" id="{9E47A692-6618-4433-BB70-B26FB9646593}"/>
              </a:ext>
            </a:extLst>
          </p:cNvPr>
          <p:cNvSpPr>
            <a:spLocks noGrp="1"/>
          </p:cNvSpPr>
          <p:nvPr>
            <p:ph sz="half" idx="2"/>
          </p:nvPr>
        </p:nvSpPr>
        <p:spPr>
          <a:xfrm flipH="1">
            <a:off x="5372099" y="2421467"/>
            <a:ext cx="5381624" cy="4229100"/>
          </a:xfrm>
        </p:spPr>
        <p:txBody>
          <a:bodyPr>
            <a:normAutofit/>
          </a:bodyPr>
          <a:lstStyle/>
          <a:p>
            <a:r>
              <a:rPr lang="en-US" dirty="0"/>
              <a:t>IF THE Beneficiary Dies Before THE Retiree Under Options 2, 3, and 4, your retirement allowance remains at the reduced option level.</a:t>
            </a:r>
          </a:p>
          <a:p>
            <a:r>
              <a:rPr lang="en-US" dirty="0"/>
              <a:t> Under Options A, B, C, and D, if your beneficiary dies before you, your retirement increases to the Maximum Option. Options A through D provide a smaller retirement allowance to you and your beneficiary, when compared to similar Options 2, 3, and 4, to pay for the larger retirement allowance you would collect if your beneficiary dies before you:</a:t>
            </a:r>
          </a:p>
        </p:txBody>
      </p:sp>
    </p:spTree>
    <p:extLst>
      <p:ext uri="{BB962C8B-B14F-4D97-AF65-F5344CB8AC3E}">
        <p14:creationId xmlns:p14="http://schemas.microsoft.com/office/powerpoint/2010/main" val="893386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D65E76-8105-420F-AB6D-5BF36E71BE76}"/>
              </a:ext>
            </a:extLst>
          </p:cNvPr>
          <p:cNvSpPr>
            <a:spLocks noGrp="1"/>
          </p:cNvSpPr>
          <p:nvPr>
            <p:ph type="title"/>
          </p:nvPr>
        </p:nvSpPr>
        <p:spPr/>
        <p:txBody>
          <a:bodyPr/>
          <a:lstStyle/>
          <a:p>
            <a:r>
              <a:rPr lang="en-US" dirty="0"/>
              <a:t>PROLOGUE</a:t>
            </a:r>
          </a:p>
        </p:txBody>
      </p:sp>
    </p:spTree>
    <p:extLst>
      <p:ext uri="{BB962C8B-B14F-4D97-AF65-F5344CB8AC3E}">
        <p14:creationId xmlns:p14="http://schemas.microsoft.com/office/powerpoint/2010/main" val="552962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602C2-B6D0-4F6D-8C87-795E71D55A0E}"/>
              </a:ext>
            </a:extLst>
          </p:cNvPr>
          <p:cNvSpPr>
            <a:spLocks noGrp="1"/>
          </p:cNvSpPr>
          <p:nvPr>
            <p:ph type="title"/>
          </p:nvPr>
        </p:nvSpPr>
        <p:spPr>
          <a:xfrm>
            <a:off x="707619" y="265126"/>
            <a:ext cx="9784080" cy="1508760"/>
          </a:xfrm>
        </p:spPr>
        <p:txBody>
          <a:bodyPr/>
          <a:lstStyle/>
          <a:p>
            <a:r>
              <a:rPr lang="en-US" dirty="0"/>
              <a:t>Retirement tidbits</a:t>
            </a:r>
          </a:p>
        </p:txBody>
      </p:sp>
      <p:sp>
        <p:nvSpPr>
          <p:cNvPr id="3" name="Content Placeholder 2">
            <a:extLst>
              <a:ext uri="{FF2B5EF4-FFF2-40B4-BE49-F238E27FC236}">
                <a16:creationId xmlns:a16="http://schemas.microsoft.com/office/drawing/2014/main" id="{49C801D8-1CEB-4D60-AE60-C14CF54604A3}"/>
              </a:ext>
            </a:extLst>
          </p:cNvPr>
          <p:cNvSpPr>
            <a:spLocks noGrp="1"/>
          </p:cNvSpPr>
          <p:nvPr>
            <p:ph idx="1"/>
          </p:nvPr>
        </p:nvSpPr>
        <p:spPr>
          <a:xfrm>
            <a:off x="800100" y="2011679"/>
            <a:ext cx="10186899" cy="4719321"/>
          </a:xfrm>
        </p:spPr>
        <p:txBody>
          <a:bodyPr>
            <a:normAutofit/>
          </a:bodyPr>
          <a:lstStyle/>
          <a:p>
            <a:r>
              <a:rPr lang="en-US" sz="2000" dirty="0"/>
              <a:t>You may submit your retirement app ( if eligible ) for up to one year from date of application.</a:t>
            </a:r>
          </a:p>
          <a:p>
            <a:r>
              <a:rPr lang="en-US" sz="2000" dirty="0"/>
              <a:t>The towns certifying officer will receive an email that you have done so</a:t>
            </a:r>
          </a:p>
          <a:p>
            <a:r>
              <a:rPr lang="en-US" sz="2000" dirty="0"/>
              <a:t>The CO must submit a certification of final salary which contains your employment history with the unit and the salary info necessary for pensions to determine your retirement  allowance. Can only be done within 2 months of retire date.</a:t>
            </a:r>
          </a:p>
          <a:p>
            <a:r>
              <a:rPr lang="en-US" sz="2000" dirty="0"/>
              <a:t>You may cancel your application at any time and resubmit it the next day with any changes</a:t>
            </a:r>
          </a:p>
          <a:p>
            <a:pPr lvl="1"/>
            <a:r>
              <a:rPr lang="en-US" sz="2000" dirty="0"/>
              <a:t>DON’T LEAVE THE HOUSE</a:t>
            </a:r>
          </a:p>
          <a:p>
            <a:r>
              <a:rPr lang="en-US" sz="2200" dirty="0"/>
              <a:t>Employer can hold you to the original date</a:t>
            </a:r>
          </a:p>
          <a:p>
            <a:r>
              <a:rPr lang="en-US" sz="2000" dirty="0"/>
              <a:t>IF YOU ARE ELIGIBLE TO RETIRE YOU SHOULD DO THIS TO PROTECT YOUR BENEFICIARIES RIGHT OF SURVIVORSHIP BASED ON YOUR RETIREMENT CHOICE	</a:t>
            </a:r>
          </a:p>
        </p:txBody>
      </p:sp>
    </p:spTree>
    <p:extLst>
      <p:ext uri="{BB962C8B-B14F-4D97-AF65-F5344CB8AC3E}">
        <p14:creationId xmlns:p14="http://schemas.microsoft.com/office/powerpoint/2010/main" val="2501493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602C2-B6D0-4F6D-8C87-795E71D55A0E}"/>
              </a:ext>
            </a:extLst>
          </p:cNvPr>
          <p:cNvSpPr>
            <a:spLocks noGrp="1"/>
          </p:cNvSpPr>
          <p:nvPr>
            <p:ph type="title"/>
          </p:nvPr>
        </p:nvSpPr>
        <p:spPr>
          <a:xfrm>
            <a:off x="707619" y="265126"/>
            <a:ext cx="9784080" cy="1508760"/>
          </a:xfrm>
        </p:spPr>
        <p:txBody>
          <a:bodyPr/>
          <a:lstStyle/>
          <a:p>
            <a:r>
              <a:rPr lang="en-US" dirty="0"/>
              <a:t>Retirement  tidbits</a:t>
            </a:r>
          </a:p>
        </p:txBody>
      </p:sp>
      <p:sp>
        <p:nvSpPr>
          <p:cNvPr id="3" name="Content Placeholder 2">
            <a:extLst>
              <a:ext uri="{FF2B5EF4-FFF2-40B4-BE49-F238E27FC236}">
                <a16:creationId xmlns:a16="http://schemas.microsoft.com/office/drawing/2014/main" id="{49C801D8-1CEB-4D60-AE60-C14CF54604A3}"/>
              </a:ext>
            </a:extLst>
          </p:cNvPr>
          <p:cNvSpPr>
            <a:spLocks noGrp="1"/>
          </p:cNvSpPr>
          <p:nvPr>
            <p:ph idx="1"/>
          </p:nvPr>
        </p:nvSpPr>
        <p:spPr>
          <a:xfrm>
            <a:off x="800100" y="2011679"/>
            <a:ext cx="10346267" cy="4410287"/>
          </a:xfrm>
        </p:spPr>
        <p:txBody>
          <a:bodyPr>
            <a:normAutofit lnSpcReduction="10000"/>
          </a:bodyPr>
          <a:lstStyle/>
          <a:p>
            <a:r>
              <a:rPr lang="en-US" sz="3200" dirty="0"/>
              <a:t>If your die before your retirement and you do not have an active retirement application on file then your beneficiary will receive the value  of your life insurance policy PLUS your pension contributions to date.</a:t>
            </a:r>
          </a:p>
          <a:p>
            <a:r>
              <a:rPr lang="en-US" sz="3200" dirty="0"/>
              <a:t>If your die before your retirement and you do  have an active retirement application on file then your beneficiary will receive the beneficiary benefit you selected.</a:t>
            </a:r>
          </a:p>
          <a:p>
            <a:pPr lvl="1"/>
            <a:r>
              <a:rPr lang="en-US" sz="3000" dirty="0"/>
              <a:t>That is why I chose the max option to beneficiary until I actually had a legit retirement date.</a:t>
            </a:r>
          </a:p>
          <a:p>
            <a:endParaRPr lang="en-US" sz="3200" dirty="0"/>
          </a:p>
          <a:p>
            <a:endParaRPr lang="en-US" dirty="0"/>
          </a:p>
        </p:txBody>
      </p:sp>
    </p:spTree>
    <p:extLst>
      <p:ext uri="{BB962C8B-B14F-4D97-AF65-F5344CB8AC3E}">
        <p14:creationId xmlns:p14="http://schemas.microsoft.com/office/powerpoint/2010/main" val="975134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C3E69-66CB-449B-BEDB-D421ABC09F23}"/>
              </a:ext>
            </a:extLst>
          </p:cNvPr>
          <p:cNvSpPr>
            <a:spLocks noGrp="1"/>
          </p:cNvSpPr>
          <p:nvPr>
            <p:ph type="title"/>
          </p:nvPr>
        </p:nvSpPr>
        <p:spPr/>
        <p:txBody>
          <a:bodyPr/>
          <a:lstStyle/>
          <a:p>
            <a:r>
              <a:rPr lang="en-US" dirty="0"/>
              <a:t>Retirement  tidbits</a:t>
            </a:r>
          </a:p>
        </p:txBody>
      </p:sp>
      <p:sp>
        <p:nvSpPr>
          <p:cNvPr id="3" name="Content Placeholder 2">
            <a:extLst>
              <a:ext uri="{FF2B5EF4-FFF2-40B4-BE49-F238E27FC236}">
                <a16:creationId xmlns:a16="http://schemas.microsoft.com/office/drawing/2014/main" id="{07C0B050-40EC-4F26-A83C-67937A54897F}"/>
              </a:ext>
            </a:extLst>
          </p:cNvPr>
          <p:cNvSpPr>
            <a:spLocks noGrp="1"/>
          </p:cNvSpPr>
          <p:nvPr>
            <p:ph idx="1"/>
          </p:nvPr>
        </p:nvSpPr>
        <p:spPr>
          <a:xfrm>
            <a:off x="605367" y="2281766"/>
            <a:ext cx="10917766" cy="4212167"/>
          </a:xfrm>
        </p:spPr>
        <p:txBody>
          <a:bodyPr>
            <a:normAutofit/>
          </a:bodyPr>
          <a:lstStyle/>
          <a:p>
            <a:r>
              <a:rPr lang="en-US" sz="2400" dirty="0"/>
              <a:t>After your REAL application is submitted and you have a confirmed date the </a:t>
            </a:r>
            <a:r>
              <a:rPr lang="en-US" sz="2400" dirty="0" err="1"/>
              <a:t>Div</a:t>
            </a:r>
            <a:r>
              <a:rPr lang="en-US" sz="2400" dirty="0"/>
              <a:t> of Pensions Board of Trustees will meet ( once a month) to approve your retirement.</a:t>
            </a:r>
          </a:p>
          <a:p>
            <a:pPr lvl="1"/>
            <a:r>
              <a:rPr lang="en-US" sz="2400" dirty="0"/>
              <a:t>Confirm that you are on a mtg date in MBOS</a:t>
            </a:r>
          </a:p>
          <a:p>
            <a:pPr lvl="1"/>
            <a:r>
              <a:rPr lang="en-US" sz="2400" dirty="0"/>
              <a:t>I had an issue with overage / shortage – almost  delayed me getting on the June 2019 mtg. Had to pull a favor</a:t>
            </a:r>
          </a:p>
          <a:p>
            <a:r>
              <a:rPr lang="en-US" sz="2400" dirty="0"/>
              <a:t>Go to the EFT tab and enter your direct deposit info.  ABA and Account number</a:t>
            </a:r>
          </a:p>
          <a:p>
            <a:pPr lvl="1"/>
            <a:endParaRPr lang="en-US" dirty="0"/>
          </a:p>
        </p:txBody>
      </p:sp>
    </p:spTree>
    <p:extLst>
      <p:ext uri="{BB962C8B-B14F-4D97-AF65-F5344CB8AC3E}">
        <p14:creationId xmlns:p14="http://schemas.microsoft.com/office/powerpoint/2010/main" val="1735733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C3E69-66CB-449B-BEDB-D421ABC09F23}"/>
              </a:ext>
            </a:extLst>
          </p:cNvPr>
          <p:cNvSpPr>
            <a:spLocks noGrp="1"/>
          </p:cNvSpPr>
          <p:nvPr>
            <p:ph type="title"/>
          </p:nvPr>
        </p:nvSpPr>
        <p:spPr/>
        <p:txBody>
          <a:bodyPr/>
          <a:lstStyle/>
          <a:p>
            <a:r>
              <a:rPr lang="en-US" dirty="0"/>
              <a:t>Retirement  tidbits</a:t>
            </a:r>
          </a:p>
        </p:txBody>
      </p:sp>
      <p:sp>
        <p:nvSpPr>
          <p:cNvPr id="3" name="Content Placeholder 2">
            <a:extLst>
              <a:ext uri="{FF2B5EF4-FFF2-40B4-BE49-F238E27FC236}">
                <a16:creationId xmlns:a16="http://schemas.microsoft.com/office/drawing/2014/main" id="{07C0B050-40EC-4F26-A83C-67937A54897F}"/>
              </a:ext>
            </a:extLst>
          </p:cNvPr>
          <p:cNvSpPr>
            <a:spLocks noGrp="1"/>
          </p:cNvSpPr>
          <p:nvPr>
            <p:ph idx="1"/>
          </p:nvPr>
        </p:nvSpPr>
        <p:spPr>
          <a:xfrm>
            <a:off x="512233" y="2480733"/>
            <a:ext cx="11010900" cy="4102100"/>
          </a:xfrm>
        </p:spPr>
        <p:txBody>
          <a:bodyPr>
            <a:normAutofit/>
          </a:bodyPr>
          <a:lstStyle/>
          <a:p>
            <a:r>
              <a:rPr lang="en-US" sz="2400" dirty="0"/>
              <a:t>Don’t feel special- all the retirements for the next month are on the same board meeting</a:t>
            </a:r>
          </a:p>
          <a:p>
            <a:r>
              <a:rPr lang="en-US" sz="2400" dirty="0"/>
              <a:t>You are going to be retired from all employment. HOORAH. </a:t>
            </a:r>
          </a:p>
          <a:p>
            <a:r>
              <a:rPr lang="en-US" sz="2400" dirty="0"/>
              <a:t>WHAT’S NEXT</a:t>
            </a:r>
          </a:p>
          <a:p>
            <a:pPr lvl="1"/>
            <a:r>
              <a:rPr lang="en-US" sz="2400" dirty="0"/>
              <a:t>Get your replacement up to speed</a:t>
            </a:r>
          </a:p>
          <a:p>
            <a:pPr lvl="1"/>
            <a:r>
              <a:rPr lang="en-US" sz="2400" dirty="0"/>
              <a:t>Retirement party</a:t>
            </a:r>
          </a:p>
          <a:p>
            <a:pPr lvl="1"/>
            <a:endParaRPr lang="en-US" dirty="0"/>
          </a:p>
        </p:txBody>
      </p:sp>
    </p:spTree>
    <p:extLst>
      <p:ext uri="{BB962C8B-B14F-4D97-AF65-F5344CB8AC3E}">
        <p14:creationId xmlns:p14="http://schemas.microsoft.com/office/powerpoint/2010/main" val="3364408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4C27-19F4-4B8B-BDAE-47118245C299}"/>
              </a:ext>
            </a:extLst>
          </p:cNvPr>
          <p:cNvSpPr>
            <a:spLocks noGrp="1"/>
          </p:cNvSpPr>
          <p:nvPr>
            <p:ph type="title"/>
          </p:nvPr>
        </p:nvSpPr>
        <p:spPr/>
        <p:txBody>
          <a:bodyPr/>
          <a:lstStyle/>
          <a:p>
            <a:r>
              <a:rPr lang="en-US" dirty="0"/>
              <a:t>Board Mtg</a:t>
            </a:r>
          </a:p>
        </p:txBody>
      </p:sp>
      <p:pic>
        <p:nvPicPr>
          <p:cNvPr id="4" name="Content Placeholder 3">
            <a:extLst>
              <a:ext uri="{FF2B5EF4-FFF2-40B4-BE49-F238E27FC236}">
                <a16:creationId xmlns:a16="http://schemas.microsoft.com/office/drawing/2014/main" id="{B6B076F5-A4ED-4484-A05D-6A7C1EE9B0A7}"/>
              </a:ext>
            </a:extLst>
          </p:cNvPr>
          <p:cNvPicPr>
            <a:picLocks noGrp="1" noChangeAspect="1"/>
          </p:cNvPicPr>
          <p:nvPr>
            <p:ph idx="1"/>
          </p:nvPr>
        </p:nvPicPr>
        <p:blipFill>
          <a:blip r:embed="rId2"/>
          <a:stretch>
            <a:fillRect/>
          </a:stretch>
        </p:blipFill>
        <p:spPr>
          <a:xfrm>
            <a:off x="593892" y="2652183"/>
            <a:ext cx="10908186" cy="2889249"/>
          </a:xfrm>
          <a:prstGeom prst="rect">
            <a:avLst/>
          </a:prstGeom>
        </p:spPr>
      </p:pic>
    </p:spTree>
    <p:extLst>
      <p:ext uri="{BB962C8B-B14F-4D97-AF65-F5344CB8AC3E}">
        <p14:creationId xmlns:p14="http://schemas.microsoft.com/office/powerpoint/2010/main" val="2209468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3E775A-0AE3-4803-8222-6684FB4F4DC2}"/>
              </a:ext>
            </a:extLst>
          </p:cNvPr>
          <p:cNvSpPr>
            <a:spLocks noGrp="1"/>
          </p:cNvSpPr>
          <p:nvPr>
            <p:ph type="title"/>
          </p:nvPr>
        </p:nvSpPr>
        <p:spPr/>
        <p:txBody>
          <a:bodyPr/>
          <a:lstStyle/>
          <a:p>
            <a:r>
              <a:rPr lang="en-US" dirty="0"/>
              <a:t>PART 2: PROTECTION</a:t>
            </a:r>
          </a:p>
        </p:txBody>
      </p:sp>
    </p:spTree>
    <p:extLst>
      <p:ext uri="{BB962C8B-B14F-4D97-AF65-F5344CB8AC3E}">
        <p14:creationId xmlns:p14="http://schemas.microsoft.com/office/powerpoint/2010/main" val="19864635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4DDF50-A42D-42A4-BAFF-11F4B3F7C6D7}"/>
              </a:ext>
            </a:extLst>
          </p:cNvPr>
          <p:cNvSpPr>
            <a:spLocks noGrp="1"/>
          </p:cNvSpPr>
          <p:nvPr>
            <p:ph type="title"/>
          </p:nvPr>
        </p:nvSpPr>
        <p:spPr>
          <a:xfrm>
            <a:off x="714375" y="447188"/>
            <a:ext cx="10667623" cy="970450"/>
          </a:xfrm>
        </p:spPr>
        <p:txBody>
          <a:bodyPr/>
          <a:lstStyle/>
          <a:p>
            <a:r>
              <a:rPr lang="en-US" dirty="0"/>
              <a:t>Before you walk out the door…internal</a:t>
            </a:r>
          </a:p>
        </p:txBody>
      </p:sp>
      <p:sp>
        <p:nvSpPr>
          <p:cNvPr id="5" name="Content Placeholder 4">
            <a:extLst>
              <a:ext uri="{FF2B5EF4-FFF2-40B4-BE49-F238E27FC236}">
                <a16:creationId xmlns:a16="http://schemas.microsoft.com/office/drawing/2014/main" id="{12372CA7-06A1-4A69-BEA4-B59EDEA252C3}"/>
              </a:ext>
            </a:extLst>
          </p:cNvPr>
          <p:cNvSpPr>
            <a:spLocks noGrp="1"/>
          </p:cNvSpPr>
          <p:nvPr>
            <p:ph idx="1"/>
          </p:nvPr>
        </p:nvSpPr>
        <p:spPr>
          <a:xfrm>
            <a:off x="622300" y="1769533"/>
            <a:ext cx="11064875" cy="4885267"/>
          </a:xfrm>
        </p:spPr>
        <p:txBody>
          <a:bodyPr>
            <a:normAutofit/>
          </a:bodyPr>
          <a:lstStyle/>
          <a:p>
            <a:r>
              <a:rPr lang="en-US" dirty="0"/>
              <a:t>IT can set an outgoing email message response notifying the sender of your retirement</a:t>
            </a:r>
          </a:p>
          <a:p>
            <a:r>
              <a:rPr lang="en-US" dirty="0"/>
              <a:t>Take and destroy any leftover business cards</a:t>
            </a:r>
          </a:p>
          <a:p>
            <a:r>
              <a:rPr lang="en-US" dirty="0"/>
              <a:t>Same for letterhead- although that can be reproduced</a:t>
            </a:r>
          </a:p>
          <a:p>
            <a:r>
              <a:rPr lang="en-US" dirty="0"/>
              <a:t>Check the drives on computer for any personal files- music, pictures, web bookmarks</a:t>
            </a:r>
          </a:p>
          <a:p>
            <a:r>
              <a:rPr lang="en-US" dirty="0"/>
              <a:t>If you have a work laptop and/ or cell phone do the same before you turn it in</a:t>
            </a:r>
          </a:p>
          <a:p>
            <a:r>
              <a:rPr lang="en-US" dirty="0"/>
              <a:t>Copy any email addresses you may want to keep</a:t>
            </a:r>
          </a:p>
          <a:p>
            <a:r>
              <a:rPr lang="en-US" dirty="0"/>
              <a:t>Remove your tax or accounting system authorization</a:t>
            </a:r>
          </a:p>
          <a:p>
            <a:r>
              <a:rPr lang="en-US" dirty="0"/>
              <a:t>Destroy any stamps with your signature</a:t>
            </a:r>
          </a:p>
          <a:p>
            <a:r>
              <a:rPr lang="en-US" dirty="0"/>
              <a:t>Change petty cash resolutions</a:t>
            </a:r>
          </a:p>
          <a:p>
            <a:r>
              <a:rPr lang="en-US" dirty="0"/>
              <a:t>Rekey the lock to your office</a:t>
            </a:r>
          </a:p>
          <a:p>
            <a:pPr lvl="1"/>
            <a:r>
              <a:rPr lang="en-US" dirty="0"/>
              <a:t>Turn in old one</a:t>
            </a:r>
          </a:p>
          <a:p>
            <a:endParaRPr lang="en-US" dirty="0"/>
          </a:p>
          <a:p>
            <a:endParaRPr lang="en-US" dirty="0"/>
          </a:p>
          <a:p>
            <a:endParaRPr lang="en-US" dirty="0"/>
          </a:p>
        </p:txBody>
      </p:sp>
    </p:spTree>
    <p:extLst>
      <p:ext uri="{BB962C8B-B14F-4D97-AF65-F5344CB8AC3E}">
        <p14:creationId xmlns:p14="http://schemas.microsoft.com/office/powerpoint/2010/main" val="1017444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9991-39C1-4968-97FC-8D27BDD2515E}"/>
              </a:ext>
            </a:extLst>
          </p:cNvPr>
          <p:cNvSpPr>
            <a:spLocks noGrp="1"/>
          </p:cNvSpPr>
          <p:nvPr>
            <p:ph type="title"/>
          </p:nvPr>
        </p:nvSpPr>
        <p:spPr/>
        <p:txBody>
          <a:bodyPr/>
          <a:lstStyle/>
          <a:p>
            <a:r>
              <a:rPr lang="en-US" dirty="0"/>
              <a:t>Before you walk out the door…external</a:t>
            </a:r>
          </a:p>
        </p:txBody>
      </p:sp>
      <p:sp>
        <p:nvSpPr>
          <p:cNvPr id="3" name="Content Placeholder 2">
            <a:extLst>
              <a:ext uri="{FF2B5EF4-FFF2-40B4-BE49-F238E27FC236}">
                <a16:creationId xmlns:a16="http://schemas.microsoft.com/office/drawing/2014/main" id="{6FD8D32D-5F9C-4EF1-8955-34AC0F3D2129}"/>
              </a:ext>
            </a:extLst>
          </p:cNvPr>
          <p:cNvSpPr>
            <a:spLocks noGrp="1"/>
          </p:cNvSpPr>
          <p:nvPr>
            <p:ph idx="1"/>
          </p:nvPr>
        </p:nvSpPr>
        <p:spPr>
          <a:xfrm>
            <a:off x="673100" y="2357967"/>
            <a:ext cx="11184467" cy="4229100"/>
          </a:xfrm>
        </p:spPr>
        <p:txBody>
          <a:bodyPr>
            <a:normAutofit fontScale="92500" lnSpcReduction="10000"/>
          </a:bodyPr>
          <a:lstStyle/>
          <a:p>
            <a:r>
              <a:rPr lang="en-US" dirty="0"/>
              <a:t>Notify pensions if you are the Certifying Officer or Supervising CO</a:t>
            </a:r>
          </a:p>
          <a:p>
            <a:pPr lvl="1"/>
            <a:r>
              <a:rPr lang="en-US" dirty="0"/>
              <a:t>Change is done through EPIC- Security</a:t>
            </a:r>
          </a:p>
          <a:p>
            <a:r>
              <a:rPr lang="en-US" dirty="0"/>
              <a:t>Notify any deferred comp provider if you are the plan administrator</a:t>
            </a:r>
          </a:p>
          <a:p>
            <a:r>
              <a:rPr lang="en-US" dirty="0"/>
              <a:t>Notify payroll company to remove your access</a:t>
            </a:r>
          </a:p>
          <a:p>
            <a:r>
              <a:rPr lang="en-US" dirty="0"/>
              <a:t>Notify ALL banks to remove your access for wires</a:t>
            </a:r>
          </a:p>
          <a:p>
            <a:r>
              <a:rPr lang="en-US" dirty="0"/>
              <a:t>Notify the banks that any checks DATED ( not presented) after retirement dates should not be honored if they contain your signature</a:t>
            </a:r>
          </a:p>
          <a:p>
            <a:pPr lvl="1"/>
            <a:r>
              <a:rPr lang="en-US" dirty="0"/>
              <a:t>Don’t forget the collectors trust</a:t>
            </a:r>
          </a:p>
          <a:p>
            <a:r>
              <a:rPr lang="en-US" dirty="0"/>
              <a:t>Change your DLGS egg notifications to personal email if you still want them</a:t>
            </a:r>
          </a:p>
          <a:p>
            <a:r>
              <a:rPr lang="en-US" dirty="0"/>
              <a:t>Notify OMB to cancel your access to view wires transmitted to township</a:t>
            </a:r>
          </a:p>
          <a:p>
            <a:r>
              <a:rPr lang="en-US" dirty="0"/>
              <a:t>Notify your associations of retirement and new email / physical address</a:t>
            </a:r>
          </a:p>
          <a:p>
            <a:r>
              <a:rPr lang="en-US" dirty="0"/>
              <a:t>Notify auditors, bond counsel, municipal advisor, insurance providers, brokers</a:t>
            </a:r>
          </a:p>
          <a:p>
            <a:pPr marL="457200" lvl="1"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2415214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C5AC1-9BFD-42F8-8C78-9BAC19F6D01E}"/>
              </a:ext>
            </a:extLst>
          </p:cNvPr>
          <p:cNvSpPr>
            <a:spLocks noGrp="1"/>
          </p:cNvSpPr>
          <p:nvPr>
            <p:ph type="title"/>
          </p:nvPr>
        </p:nvSpPr>
        <p:spPr/>
        <p:txBody>
          <a:bodyPr/>
          <a:lstStyle/>
          <a:p>
            <a:r>
              <a:rPr lang="en-US" dirty="0"/>
              <a:t>Special Meetings	</a:t>
            </a:r>
          </a:p>
        </p:txBody>
      </p:sp>
      <p:sp>
        <p:nvSpPr>
          <p:cNvPr id="3" name="Content Placeholder 2">
            <a:extLst>
              <a:ext uri="{FF2B5EF4-FFF2-40B4-BE49-F238E27FC236}">
                <a16:creationId xmlns:a16="http://schemas.microsoft.com/office/drawing/2014/main" id="{DF96B6A5-9C2E-4229-A8AE-61C1A5CE7478}"/>
              </a:ext>
            </a:extLst>
          </p:cNvPr>
          <p:cNvSpPr>
            <a:spLocks noGrp="1"/>
          </p:cNvSpPr>
          <p:nvPr>
            <p:ph idx="1"/>
          </p:nvPr>
        </p:nvSpPr>
        <p:spPr>
          <a:xfrm>
            <a:off x="612119" y="2222287"/>
            <a:ext cx="10912344" cy="4188525"/>
          </a:xfrm>
        </p:spPr>
        <p:txBody>
          <a:bodyPr>
            <a:normAutofit lnSpcReduction="10000"/>
          </a:bodyPr>
          <a:lstStyle/>
          <a:p>
            <a:pPr lvl="1"/>
            <a:r>
              <a:rPr lang="en-US" sz="2800" dirty="0"/>
              <a:t>meet with successor, Muni Advisor and Bond Counsel to go over the current debt picture and what your plans were for the next several years. The new CFO may have different approach to debt </a:t>
            </a:r>
            <a:r>
              <a:rPr lang="en-US" sz="2800" dirty="0" err="1"/>
              <a:t>mgmt</a:t>
            </a:r>
            <a:endParaRPr lang="en-US" sz="2800" dirty="0"/>
          </a:p>
          <a:p>
            <a:pPr lvl="1"/>
            <a:r>
              <a:rPr lang="en-US" sz="2800" dirty="0"/>
              <a:t>meet with successor and auditor to go over findings in prior audits and what you think any other potential issues might be. Don’t leave your replacement unaware</a:t>
            </a:r>
          </a:p>
          <a:p>
            <a:pPr lvl="1"/>
            <a:r>
              <a:rPr lang="en-US" sz="2800" dirty="0"/>
              <a:t>FAST- successor may have to enter your adopted budget- </a:t>
            </a:r>
          </a:p>
          <a:p>
            <a:pPr lvl="1"/>
            <a:r>
              <a:rPr lang="en-US" sz="2800" dirty="0"/>
              <a:t>meet with successor and DLGS if your town has issues that have or may catch their attention</a:t>
            </a:r>
          </a:p>
          <a:p>
            <a:pPr lvl="1"/>
            <a:endParaRPr lang="en-US" dirty="0"/>
          </a:p>
          <a:p>
            <a:endParaRPr lang="en-US" dirty="0"/>
          </a:p>
        </p:txBody>
      </p:sp>
    </p:spTree>
    <p:extLst>
      <p:ext uri="{BB962C8B-B14F-4D97-AF65-F5344CB8AC3E}">
        <p14:creationId xmlns:p14="http://schemas.microsoft.com/office/powerpoint/2010/main" val="2428707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B011D-BB5F-4410-8D63-94320005C93C}"/>
              </a:ext>
            </a:extLst>
          </p:cNvPr>
          <p:cNvSpPr>
            <a:spLocks noGrp="1"/>
          </p:cNvSpPr>
          <p:nvPr>
            <p:ph type="title"/>
          </p:nvPr>
        </p:nvSpPr>
        <p:spPr/>
        <p:txBody>
          <a:bodyPr/>
          <a:lstStyle/>
          <a:p>
            <a:r>
              <a:rPr lang="en-US" dirty="0"/>
              <a:t>Before you really walk out the door</a:t>
            </a:r>
          </a:p>
        </p:txBody>
      </p:sp>
      <p:sp>
        <p:nvSpPr>
          <p:cNvPr id="3" name="Content Placeholder 2">
            <a:extLst>
              <a:ext uri="{FF2B5EF4-FFF2-40B4-BE49-F238E27FC236}">
                <a16:creationId xmlns:a16="http://schemas.microsoft.com/office/drawing/2014/main" id="{BE1D5CAB-D9F9-4FA0-AC8C-BBDE3049B64F}"/>
              </a:ext>
            </a:extLst>
          </p:cNvPr>
          <p:cNvSpPr>
            <a:spLocks noGrp="1"/>
          </p:cNvSpPr>
          <p:nvPr>
            <p:ph idx="1"/>
          </p:nvPr>
        </p:nvSpPr>
        <p:spPr>
          <a:xfrm>
            <a:off x="818712" y="2222287"/>
            <a:ext cx="10725588" cy="3968963"/>
          </a:xfrm>
        </p:spPr>
        <p:txBody>
          <a:bodyPr/>
          <a:lstStyle/>
          <a:p>
            <a:endParaRPr lang="en-US" sz="3600" dirty="0"/>
          </a:p>
          <a:p>
            <a:r>
              <a:rPr lang="en-US" sz="3600" dirty="0"/>
              <a:t>Thank everyone in your building- this is not a solitary job. Most likely all of these people helped you or did something for you along the way</a:t>
            </a:r>
          </a:p>
          <a:p>
            <a:endParaRPr lang="en-US" dirty="0"/>
          </a:p>
        </p:txBody>
      </p:sp>
    </p:spTree>
    <p:extLst>
      <p:ext uri="{BB962C8B-B14F-4D97-AF65-F5344CB8AC3E}">
        <p14:creationId xmlns:p14="http://schemas.microsoft.com/office/powerpoint/2010/main" val="1978817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lourful carved figures of humans">
            <a:extLst>
              <a:ext uri="{FF2B5EF4-FFF2-40B4-BE49-F238E27FC236}">
                <a16:creationId xmlns:a16="http://schemas.microsoft.com/office/drawing/2014/main" id="{7A306DE8-F213-2BD7-AE71-0F2823712669}"/>
              </a:ext>
            </a:extLst>
          </p:cNvPr>
          <p:cNvPicPr>
            <a:picLocks noChangeAspect="1"/>
          </p:cNvPicPr>
          <p:nvPr/>
        </p:nvPicPr>
        <p:blipFill rotWithShape="1">
          <a:blip r:embed="rId2"/>
          <a:srcRect t="21053"/>
          <a:stretch/>
        </p:blipFill>
        <p:spPr>
          <a:xfrm>
            <a:off x="-3047" y="10"/>
            <a:ext cx="12191999" cy="6857990"/>
          </a:xfrm>
          <a:prstGeom prst="rect">
            <a:avLst/>
          </a:prstGeom>
        </p:spPr>
      </p:pic>
      <p:sp>
        <p:nvSpPr>
          <p:cNvPr id="6" name="Title 5">
            <a:extLst>
              <a:ext uri="{FF2B5EF4-FFF2-40B4-BE49-F238E27FC236}">
                <a16:creationId xmlns:a16="http://schemas.microsoft.com/office/drawing/2014/main" id="{BCBD0131-0773-3275-7367-461E95BDE35C}"/>
              </a:ext>
            </a:extLst>
          </p:cNvPr>
          <p:cNvSpPr>
            <a:spLocks noGrp="1"/>
          </p:cNvSpPr>
          <p:nvPr>
            <p:ph type="title"/>
          </p:nvPr>
        </p:nvSpPr>
        <p:spPr/>
        <p:txBody>
          <a:bodyPr/>
          <a:lstStyle/>
          <a:p>
            <a:r>
              <a:rPr lang="en-US" dirty="0"/>
              <a:t>Can you afford to retire?</a:t>
            </a:r>
          </a:p>
        </p:txBody>
      </p:sp>
    </p:spTree>
    <p:extLst>
      <p:ext uri="{BB962C8B-B14F-4D97-AF65-F5344CB8AC3E}">
        <p14:creationId xmlns:p14="http://schemas.microsoft.com/office/powerpoint/2010/main" val="36136570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3E775A-0AE3-4803-8222-6684FB4F4DC2}"/>
              </a:ext>
            </a:extLst>
          </p:cNvPr>
          <p:cNvSpPr>
            <a:spLocks noGrp="1"/>
          </p:cNvSpPr>
          <p:nvPr>
            <p:ph type="title"/>
          </p:nvPr>
        </p:nvSpPr>
        <p:spPr/>
        <p:txBody>
          <a:bodyPr/>
          <a:lstStyle/>
          <a:p>
            <a:r>
              <a:rPr lang="en-US" dirty="0"/>
              <a:t>PART 3: POST RETIREMENT PUBLIC SERVICE</a:t>
            </a:r>
          </a:p>
        </p:txBody>
      </p:sp>
    </p:spTree>
    <p:extLst>
      <p:ext uri="{BB962C8B-B14F-4D97-AF65-F5344CB8AC3E}">
        <p14:creationId xmlns:p14="http://schemas.microsoft.com/office/powerpoint/2010/main" val="31194821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4ECCC-5296-4897-81DC-731A91F7EFC8}"/>
              </a:ext>
            </a:extLst>
          </p:cNvPr>
          <p:cNvSpPr>
            <a:spLocks noGrp="1"/>
          </p:cNvSpPr>
          <p:nvPr>
            <p:ph type="title"/>
          </p:nvPr>
        </p:nvSpPr>
        <p:spPr/>
        <p:txBody>
          <a:bodyPr/>
          <a:lstStyle/>
          <a:p>
            <a:r>
              <a:rPr lang="en-US" dirty="0"/>
              <a:t>Ok you are retired.. Now what?</a:t>
            </a:r>
          </a:p>
        </p:txBody>
      </p:sp>
      <p:pic>
        <p:nvPicPr>
          <p:cNvPr id="1026" name="Picture 2" descr="Image result for beach images">
            <a:extLst>
              <a:ext uri="{FF2B5EF4-FFF2-40B4-BE49-F238E27FC236}">
                <a16:creationId xmlns:a16="http://schemas.microsoft.com/office/drawing/2014/main" id="{B60A7D24-D381-4DA7-8E40-2ECC22876B6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89794" y="2871788"/>
            <a:ext cx="2524125" cy="18097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man riding bikes">
            <a:extLst>
              <a:ext uri="{FF2B5EF4-FFF2-40B4-BE49-F238E27FC236}">
                <a16:creationId xmlns:a16="http://schemas.microsoft.com/office/drawing/2014/main" id="{D161CFB4-C25B-461B-8E77-E5D2279B10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513" y="2752197"/>
            <a:ext cx="1743075" cy="26193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grand baby images">
            <a:extLst>
              <a:ext uri="{FF2B5EF4-FFF2-40B4-BE49-F238E27FC236}">
                <a16:creationId xmlns:a16="http://schemas.microsoft.com/office/drawing/2014/main" id="{FBEE2F4B-17DD-4F76-A369-7AD61C7F62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1924" y="2961514"/>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7959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BF854-863B-4F34-8EF3-898ACA09377D}"/>
              </a:ext>
            </a:extLst>
          </p:cNvPr>
          <p:cNvSpPr>
            <a:spLocks noGrp="1"/>
          </p:cNvSpPr>
          <p:nvPr>
            <p:ph type="title"/>
          </p:nvPr>
        </p:nvSpPr>
        <p:spPr>
          <a:xfrm>
            <a:off x="900684" y="409403"/>
            <a:ext cx="10571998" cy="970450"/>
          </a:xfrm>
        </p:spPr>
        <p:txBody>
          <a:bodyPr>
            <a:normAutofit fontScale="90000"/>
          </a:bodyPr>
          <a:lstStyle/>
          <a:p>
            <a:r>
              <a:rPr lang="en-US" dirty="0"/>
              <a:t>So, you want to go back to work-</a:t>
            </a:r>
            <a:br>
              <a:rPr lang="en-US" dirty="0"/>
            </a:br>
            <a:r>
              <a:rPr lang="en-US" dirty="0"/>
              <a:t>	(that did not take long)</a:t>
            </a:r>
          </a:p>
        </p:txBody>
      </p:sp>
      <p:sp>
        <p:nvSpPr>
          <p:cNvPr id="3" name="Content Placeholder 2">
            <a:extLst>
              <a:ext uri="{FF2B5EF4-FFF2-40B4-BE49-F238E27FC236}">
                <a16:creationId xmlns:a16="http://schemas.microsoft.com/office/drawing/2014/main" id="{3D8B244D-009E-4CA7-96B7-A6A7BD01CE56}"/>
              </a:ext>
            </a:extLst>
          </p:cNvPr>
          <p:cNvSpPr>
            <a:spLocks noGrp="1"/>
          </p:cNvSpPr>
          <p:nvPr>
            <p:ph idx="1"/>
          </p:nvPr>
        </p:nvSpPr>
        <p:spPr>
          <a:xfrm>
            <a:off x="690033" y="1536700"/>
            <a:ext cx="10296967" cy="4681220"/>
          </a:xfrm>
        </p:spPr>
        <p:txBody>
          <a:bodyPr>
            <a:normAutofit lnSpcReduction="10000"/>
          </a:bodyPr>
          <a:lstStyle/>
          <a:p>
            <a:endParaRPr lang="en-US" dirty="0"/>
          </a:p>
          <a:p>
            <a:r>
              <a:rPr lang="en-US" dirty="0"/>
              <a:t>As my friend and pension expert Ken Hartman once said– “ if you are going to retire, F$$@@## ‘in retire… BUT IF YOU MUST</a:t>
            </a:r>
          </a:p>
          <a:p>
            <a:r>
              <a:rPr lang="en-US" dirty="0"/>
              <a:t>FIRST  RULE – DO NOT PLAN TO WORK IN PUBLIC EMPLOYMENT AFTER YOUR RETIREMENT. NO CONVERSATIONS, NO TEXTS, NO EMAILS. THIS COULD JEOPARDIZE YOUR BONA FIDE RETIREMENT. </a:t>
            </a:r>
          </a:p>
          <a:p>
            <a:r>
              <a:rPr lang="en-US" dirty="0"/>
              <a:t>FACT SHEET 86 IS YOUR FRIEND..  KIND OF</a:t>
            </a:r>
          </a:p>
          <a:p>
            <a:r>
              <a:rPr lang="en-US" dirty="0"/>
              <a:t>If you are considering working after retirement, you should be aware of the restrictions imposed by laws and regulations governing post-retirement employment. It is your responsibility to inform your prospective employer that you are receiving retirement benefits from a New Jersey public retirement system, and to understand the impact employment will have on those retirement benefits. In some </a:t>
            </a:r>
            <a:r>
              <a:rPr lang="en-US" dirty="0" err="1"/>
              <a:t>instances,your</a:t>
            </a:r>
            <a:r>
              <a:rPr lang="en-US" dirty="0"/>
              <a:t> retirement benefits may be suspended or even canceled entirely; if this occurs, you will be responsible for the repayment of any benefits you were not entitled to receive. You may also be required to re-enroll in your former retirement system or a different retirement system, and make pension contributions into that system</a:t>
            </a:r>
          </a:p>
          <a:p>
            <a:endParaRPr lang="en-US" dirty="0"/>
          </a:p>
          <a:p>
            <a:endParaRPr lang="en-US" dirty="0"/>
          </a:p>
          <a:p>
            <a:endParaRPr lang="en-US" dirty="0"/>
          </a:p>
        </p:txBody>
      </p:sp>
    </p:spTree>
    <p:extLst>
      <p:ext uri="{BB962C8B-B14F-4D97-AF65-F5344CB8AC3E}">
        <p14:creationId xmlns:p14="http://schemas.microsoft.com/office/powerpoint/2010/main" val="1481031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62FC8-A93A-4C0F-8201-163C4C7D2A63}"/>
              </a:ext>
            </a:extLst>
          </p:cNvPr>
          <p:cNvSpPr>
            <a:spLocks noGrp="1"/>
          </p:cNvSpPr>
          <p:nvPr>
            <p:ph type="title"/>
          </p:nvPr>
        </p:nvSpPr>
        <p:spPr/>
        <p:txBody>
          <a:bodyPr/>
          <a:lstStyle/>
          <a:p>
            <a:r>
              <a:rPr lang="en-US" dirty="0"/>
              <a:t>Returning to </a:t>
            </a:r>
            <a:r>
              <a:rPr lang="en-US" dirty="0">
                <a:solidFill>
                  <a:schemeClr val="tx1"/>
                </a:solidFill>
              </a:rPr>
              <a:t>work</a:t>
            </a:r>
            <a:r>
              <a:rPr lang="en-US" dirty="0">
                <a:solidFill>
                  <a:srgbClr val="FF0000"/>
                </a:solidFill>
              </a:rPr>
              <a:t>-former employer</a:t>
            </a:r>
          </a:p>
        </p:txBody>
      </p:sp>
      <p:sp>
        <p:nvSpPr>
          <p:cNvPr id="3" name="Content Placeholder 2">
            <a:extLst>
              <a:ext uri="{FF2B5EF4-FFF2-40B4-BE49-F238E27FC236}">
                <a16:creationId xmlns:a16="http://schemas.microsoft.com/office/drawing/2014/main" id="{C3243058-E533-486D-B0F8-3AB4D8C9A57F}"/>
              </a:ext>
            </a:extLst>
          </p:cNvPr>
          <p:cNvSpPr>
            <a:spLocks noGrp="1"/>
          </p:cNvSpPr>
          <p:nvPr>
            <p:ph idx="1"/>
          </p:nvPr>
        </p:nvSpPr>
        <p:spPr>
          <a:xfrm>
            <a:off x="901700" y="2357966"/>
            <a:ext cx="10085299" cy="4339167"/>
          </a:xfrm>
        </p:spPr>
        <p:txBody>
          <a:bodyPr>
            <a:normAutofit/>
          </a:bodyPr>
          <a:lstStyle/>
          <a:p>
            <a:r>
              <a:rPr lang="en-US"/>
              <a:t>If you are considering returning to work with </a:t>
            </a:r>
            <a:r>
              <a:rPr lang="en-US" b="1">
                <a:solidFill>
                  <a:srgbClr val="FF0000"/>
                </a:solidFill>
              </a:rPr>
              <a:t>your former employer</a:t>
            </a:r>
            <a:r>
              <a:rPr lang="en-US"/>
              <a:t>, you must first determine if you have already met the requirements of a “bona fide severance of employment” as defined under N.J.A.C. 17:1-17.14(a)2.</a:t>
            </a:r>
          </a:p>
          <a:p>
            <a:r>
              <a:rPr lang="en-US"/>
              <a:t> “Bona fide severance of employment” means there was a complete termination of the employer/employee relationship for a period of at least 180 days from the date of your retirement</a:t>
            </a:r>
          </a:p>
          <a:p>
            <a:r>
              <a:rPr lang="en-US"/>
              <a:t>The following </a:t>
            </a:r>
            <a:r>
              <a:rPr lang="en-US">
                <a:solidFill>
                  <a:srgbClr val="FF0000"/>
                </a:solidFill>
              </a:rPr>
              <a:t>does not </a:t>
            </a:r>
            <a:r>
              <a:rPr lang="en-US"/>
              <a:t>qualify as a complete severance of your employment relationship </a:t>
            </a:r>
            <a:r>
              <a:rPr lang="en-US">
                <a:solidFill>
                  <a:srgbClr val="FF0000"/>
                </a:solidFill>
              </a:rPr>
              <a:t>within the 180-day </a:t>
            </a:r>
            <a:r>
              <a:rPr lang="en-US"/>
              <a:t>:</a:t>
            </a:r>
          </a:p>
          <a:p>
            <a:pPr lvl="2"/>
            <a:r>
              <a:rPr lang="en-US"/>
              <a:t>re-employment in a part-time position</a:t>
            </a:r>
          </a:p>
          <a:p>
            <a:pPr lvl="2"/>
            <a:r>
              <a:rPr lang="en-US"/>
              <a:t>  	re-employment in a position that is covered by a different retirement system </a:t>
            </a:r>
          </a:p>
          <a:p>
            <a:pPr lvl="2"/>
            <a:r>
              <a:rPr lang="en-US"/>
              <a:t> a change in title</a:t>
            </a:r>
          </a:p>
          <a:p>
            <a:pPr lvl="2"/>
            <a:r>
              <a:rPr lang="en-US"/>
              <a:t>re-employment as a contract employee, a leased employee, or an independent contractor </a:t>
            </a:r>
          </a:p>
          <a:p>
            <a:pPr lvl="2"/>
            <a:r>
              <a:rPr lang="en-US"/>
              <a:t> termination of employment with a pre-arranged agreement for re-employment</a:t>
            </a:r>
            <a:endParaRPr lang="en-US" dirty="0"/>
          </a:p>
        </p:txBody>
      </p:sp>
    </p:spTree>
    <p:extLst>
      <p:ext uri="{BB962C8B-B14F-4D97-AF65-F5344CB8AC3E}">
        <p14:creationId xmlns:p14="http://schemas.microsoft.com/office/powerpoint/2010/main" val="38882790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1584121-36FA-4DF2-BE91-FB900EE9682F}"/>
              </a:ext>
            </a:extLst>
          </p:cNvPr>
          <p:cNvSpPr>
            <a:spLocks noGrp="1"/>
          </p:cNvSpPr>
          <p:nvPr>
            <p:ph type="title"/>
          </p:nvPr>
        </p:nvSpPr>
        <p:spPr>
          <a:xfrm>
            <a:off x="1203325" y="284163"/>
            <a:ext cx="9783763" cy="1508125"/>
          </a:xfrm>
        </p:spPr>
        <p:txBody>
          <a:bodyPr/>
          <a:lstStyle/>
          <a:p>
            <a:r>
              <a:rPr lang="en-US" dirty="0"/>
              <a:t>Returning to </a:t>
            </a:r>
            <a:r>
              <a:rPr lang="en-US" dirty="0">
                <a:solidFill>
                  <a:schemeClr val="tx1"/>
                </a:solidFill>
              </a:rPr>
              <a:t>work</a:t>
            </a:r>
            <a:r>
              <a:rPr lang="en-US" dirty="0">
                <a:solidFill>
                  <a:srgbClr val="FF0000"/>
                </a:solidFill>
              </a:rPr>
              <a:t>-former employer</a:t>
            </a:r>
          </a:p>
        </p:txBody>
      </p:sp>
      <p:sp>
        <p:nvSpPr>
          <p:cNvPr id="3" name="Content Placeholder 2">
            <a:extLst>
              <a:ext uri="{FF2B5EF4-FFF2-40B4-BE49-F238E27FC236}">
                <a16:creationId xmlns:a16="http://schemas.microsoft.com/office/drawing/2014/main" id="{972A0226-63AC-47A2-8C07-35316AEA93FB}"/>
              </a:ext>
            </a:extLst>
          </p:cNvPr>
          <p:cNvSpPr>
            <a:spLocks noGrp="1"/>
          </p:cNvSpPr>
          <p:nvPr>
            <p:ph idx="1"/>
          </p:nvPr>
        </p:nvSpPr>
        <p:spPr>
          <a:xfrm>
            <a:off x="619676" y="2222287"/>
            <a:ext cx="10753610" cy="4462146"/>
          </a:xfrm>
        </p:spPr>
        <p:txBody>
          <a:bodyPr>
            <a:normAutofit/>
          </a:bodyPr>
          <a:lstStyle/>
          <a:p>
            <a:r>
              <a:rPr lang="en-US" dirty="0"/>
              <a:t>Re-employment by a different unit of the same public employer within 180 days of retirement, whether in a position covered by the same retirement system or a different retirement system, is considered to be employment” by the same employer.</a:t>
            </a:r>
          </a:p>
          <a:p>
            <a:r>
              <a:rPr lang="en-US" dirty="0"/>
              <a:t>NO VOLUNTERRING EITHER- </a:t>
            </a:r>
          </a:p>
          <a:p>
            <a:pPr lvl="1"/>
            <a:r>
              <a:rPr lang="en-US" dirty="0"/>
              <a:t>Recent exception for volunteer firefighters who are retired PFRS members</a:t>
            </a:r>
          </a:p>
          <a:p>
            <a:r>
              <a:rPr lang="en-US" dirty="0"/>
              <a:t>The IRS guidance on bona fide severance of employment requires a complete termination of the employment relationship. The cessation of compensation alone, where services continue to be provided as a “volunteer,” does not automatically satisfy this requirement. </a:t>
            </a:r>
          </a:p>
          <a:p>
            <a:r>
              <a:rPr lang="en-US" dirty="0"/>
              <a:t>Therefore, if volunteer service (a) is rendered by a retired member to the former employer during the 180-day period and (b) that service satisfies the IRS definition of employment, then a bona fide severance of employment has not occurred. </a:t>
            </a:r>
          </a:p>
        </p:txBody>
      </p:sp>
    </p:spTree>
    <p:extLst>
      <p:ext uri="{BB962C8B-B14F-4D97-AF65-F5344CB8AC3E}">
        <p14:creationId xmlns:p14="http://schemas.microsoft.com/office/powerpoint/2010/main" val="13212923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73E8D65-302B-4804-B58B-9003D1579C97}"/>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a:solidFill>
                  <a:schemeClr val="tx1"/>
                </a:solidFill>
              </a:rPr>
              <a:t>Returning to work-former employer</a:t>
            </a:r>
          </a:p>
        </p:txBody>
      </p:sp>
      <p:sp>
        <p:nvSpPr>
          <p:cNvPr id="12" name="Rectangle 1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4">
            <a:extLst>
              <a:ext uri="{FF2B5EF4-FFF2-40B4-BE49-F238E27FC236}">
                <a16:creationId xmlns:a16="http://schemas.microsoft.com/office/drawing/2014/main" id="{5E0BFFF2-B3E1-41A7-AAD5-63CE43F0C8B4}"/>
              </a:ext>
            </a:extLst>
          </p:cNvPr>
          <p:cNvSpPr>
            <a:spLocks noGrp="1"/>
          </p:cNvSpPr>
          <p:nvPr>
            <p:ph idx="1"/>
          </p:nvPr>
        </p:nvSpPr>
        <p:spPr>
          <a:xfrm>
            <a:off x="6049182" y="802638"/>
            <a:ext cx="5408696" cy="5252722"/>
          </a:xfrm>
        </p:spPr>
        <p:txBody>
          <a:bodyPr anchor="ctr">
            <a:normAutofit/>
          </a:bodyPr>
          <a:lstStyle/>
          <a:p>
            <a:pPr>
              <a:lnSpc>
                <a:spcPct val="90000"/>
              </a:lnSpc>
            </a:pPr>
            <a:r>
              <a:rPr lang="en-US" sz="1700">
                <a:solidFill>
                  <a:schemeClr val="bg1"/>
                </a:solidFill>
              </a:rPr>
              <a:t>If you return to service with your former employer </a:t>
            </a:r>
            <a:r>
              <a:rPr lang="en-US" sz="1700" b="1">
                <a:solidFill>
                  <a:schemeClr val="bg1"/>
                </a:solidFill>
              </a:rPr>
              <a:t>prior to satisfying </a:t>
            </a:r>
            <a:r>
              <a:rPr lang="en-US" sz="1700">
                <a:solidFill>
                  <a:schemeClr val="bg1"/>
                </a:solidFill>
              </a:rPr>
              <a:t>the requirements of a bona fide severance of employment, you will be required to repay all retirement benefits received. You may be required to re-enroll in the same or a different retirement system as of the date of re-employment. In the event you are required to participate in the same retirement system or another system, pension contributions will be deducted from your salary retroactive to the date of enrollment through the date of termination of employment. If this occurs, your retirement allowance may be suspended until you retire from employment and re-apply for retirement benefits</a:t>
            </a:r>
          </a:p>
          <a:p>
            <a:pPr>
              <a:lnSpc>
                <a:spcPct val="90000"/>
              </a:lnSpc>
            </a:pPr>
            <a:r>
              <a:rPr lang="en-US" sz="1700">
                <a:solidFill>
                  <a:schemeClr val="bg1"/>
                </a:solidFill>
              </a:rPr>
              <a:t>If you return to service with your former employer </a:t>
            </a:r>
            <a:r>
              <a:rPr lang="en-US" sz="1700" b="1">
                <a:solidFill>
                  <a:schemeClr val="bg1"/>
                </a:solidFill>
              </a:rPr>
              <a:t>after satisfying </a:t>
            </a:r>
            <a:r>
              <a:rPr lang="en-US" sz="1700">
                <a:solidFill>
                  <a:schemeClr val="bg1"/>
                </a:solidFill>
              </a:rPr>
              <a:t>the 180-day requirement of a bona fide severance of employment, your employer may be required to re-enroll you if your position qualifies for enrollment in your former retirement system. If this occurs, your retirement allowance will be suspended until you retire from employment and re-apply for retirement benefits</a:t>
            </a:r>
          </a:p>
        </p:txBody>
      </p:sp>
    </p:spTree>
    <p:extLst>
      <p:ext uri="{BB962C8B-B14F-4D97-AF65-F5344CB8AC3E}">
        <p14:creationId xmlns:p14="http://schemas.microsoft.com/office/powerpoint/2010/main" val="4024857738"/>
      </p:ext>
    </p:extLst>
  </p:cSld>
  <p:clrMapOvr>
    <a:overrideClrMapping bg1="dk1" tx1="lt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D38C3-524D-4244-B568-1867F2809148}"/>
              </a:ext>
            </a:extLst>
          </p:cNvPr>
          <p:cNvSpPr>
            <a:spLocks noGrp="1"/>
          </p:cNvSpPr>
          <p:nvPr>
            <p:ph type="title"/>
          </p:nvPr>
        </p:nvSpPr>
        <p:spPr>
          <a:xfrm>
            <a:off x="2231136" y="964692"/>
            <a:ext cx="7729728" cy="1188720"/>
          </a:xfrm>
        </p:spPr>
        <p:txBody>
          <a:bodyPr>
            <a:normAutofit/>
          </a:bodyPr>
          <a:lstStyle/>
          <a:p>
            <a:r>
              <a:rPr lang="en-US" dirty="0"/>
              <a:t>RETURN TO WORK WITH ANOTHER NEW JERSEY PUBLIC EMPLOYER</a:t>
            </a:r>
          </a:p>
        </p:txBody>
      </p:sp>
      <p:graphicFrame>
        <p:nvGraphicFramePr>
          <p:cNvPr id="5" name="Content Placeholder 2">
            <a:extLst>
              <a:ext uri="{FF2B5EF4-FFF2-40B4-BE49-F238E27FC236}">
                <a16:creationId xmlns:a16="http://schemas.microsoft.com/office/drawing/2014/main" id="{FB54EE7D-3D87-D5F7-47DE-A904BB194F49}"/>
              </a:ext>
            </a:extLst>
          </p:cNvPr>
          <p:cNvGraphicFramePr>
            <a:graphicFrameLocks noGrp="1"/>
          </p:cNvGraphicFramePr>
          <p:nvPr>
            <p:ph idx="1"/>
            <p:extLst>
              <p:ext uri="{D42A27DB-BD31-4B8C-83A1-F6EECF244321}">
                <p14:modId xmlns:p14="http://schemas.microsoft.com/office/powerpoint/2010/main" val="2148598012"/>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631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47F88E-EC3E-4A3E-8597-5CD85A6E75DB}"/>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dirty="0"/>
              <a:t>CONTRACT WORK?</a:t>
            </a:r>
          </a:p>
        </p:txBody>
      </p:sp>
      <p:sp useBgFill="1">
        <p:nvSpPr>
          <p:cNvPr id="7" name="Rectangle 10">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2">
            <a:extLst>
              <a:ext uri="{FF2B5EF4-FFF2-40B4-BE49-F238E27FC236}">
                <a16:creationId xmlns:a16="http://schemas.microsoft.com/office/drawing/2014/main" id="{C1E4336C-121C-2571-FE73-B3594859FF3F}"/>
              </a:ext>
            </a:extLst>
          </p:cNvPr>
          <p:cNvGraphicFramePr>
            <a:graphicFrameLocks noGrp="1"/>
          </p:cNvGraphicFramePr>
          <p:nvPr>
            <p:ph idx="1"/>
            <p:extLst>
              <p:ext uri="{D42A27DB-BD31-4B8C-83A1-F6EECF244321}">
                <p14:modId xmlns:p14="http://schemas.microsoft.com/office/powerpoint/2010/main" val="868751083"/>
              </p:ext>
            </p:extLst>
          </p:nvPr>
        </p:nvGraphicFramePr>
        <p:xfrm>
          <a:off x="5272298" y="334536"/>
          <a:ext cx="6276766" cy="6119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8612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F1A14D-1CFC-42B1-AD36-1617417CC37E}"/>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dirty="0"/>
              <a:t>SUMMARIZE</a:t>
            </a:r>
          </a:p>
        </p:txBody>
      </p:sp>
      <p:sp useBgFill="1">
        <p:nvSpPr>
          <p:cNvPr id="7" name="Rectangle 10">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2">
            <a:extLst>
              <a:ext uri="{FF2B5EF4-FFF2-40B4-BE49-F238E27FC236}">
                <a16:creationId xmlns:a16="http://schemas.microsoft.com/office/drawing/2014/main" id="{4F815BD9-43B9-A769-524A-13F65BC7D643}"/>
              </a:ext>
            </a:extLst>
          </p:cNvPr>
          <p:cNvGraphicFramePr>
            <a:graphicFrameLocks noGrp="1"/>
          </p:cNvGraphicFramePr>
          <p:nvPr>
            <p:ph idx="1"/>
            <p:extLst>
              <p:ext uri="{D42A27DB-BD31-4B8C-83A1-F6EECF244321}">
                <p14:modId xmlns:p14="http://schemas.microsoft.com/office/powerpoint/2010/main" val="1237252387"/>
              </p:ext>
            </p:extLst>
          </p:nvPr>
        </p:nvGraphicFramePr>
        <p:xfrm>
          <a:off x="5181600" y="588963"/>
          <a:ext cx="6731000" cy="5913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87340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4F260-6B20-45CF-92EF-B95C78754B01}"/>
              </a:ext>
            </a:extLst>
          </p:cNvPr>
          <p:cNvSpPr>
            <a:spLocks noGrp="1"/>
          </p:cNvSpPr>
          <p:nvPr>
            <p:ph type="title"/>
          </p:nvPr>
        </p:nvSpPr>
        <p:spPr>
          <a:xfrm>
            <a:off x="2231136" y="964692"/>
            <a:ext cx="7729728" cy="1188720"/>
          </a:xfrm>
        </p:spPr>
        <p:txBody>
          <a:bodyPr>
            <a:normAutofit/>
          </a:bodyPr>
          <a:lstStyle/>
          <a:p>
            <a:r>
              <a:rPr lang="en-US" dirty="0"/>
              <a:t>NEW EMPLOYMENT RESPONSIBILITY</a:t>
            </a:r>
          </a:p>
        </p:txBody>
      </p:sp>
      <p:graphicFrame>
        <p:nvGraphicFramePr>
          <p:cNvPr id="5" name="Content Placeholder 2">
            <a:extLst>
              <a:ext uri="{FF2B5EF4-FFF2-40B4-BE49-F238E27FC236}">
                <a16:creationId xmlns:a16="http://schemas.microsoft.com/office/drawing/2014/main" id="{02109186-43B4-9CCC-4D6E-7A0534F8D0A0}"/>
              </a:ext>
            </a:extLst>
          </p:cNvPr>
          <p:cNvGraphicFramePr>
            <a:graphicFrameLocks noGrp="1"/>
          </p:cNvGraphicFramePr>
          <p:nvPr>
            <p:ph idx="1"/>
            <p:extLst>
              <p:ext uri="{D42A27DB-BD31-4B8C-83A1-F6EECF244321}">
                <p14:modId xmlns:p14="http://schemas.microsoft.com/office/powerpoint/2010/main" val="3371617141"/>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3847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026C3-628C-D0BC-2CF1-9B2E8862BA46}"/>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0B1BE73B-B520-B364-430B-B79A282A9169}"/>
              </a:ext>
            </a:extLst>
          </p:cNvPr>
          <p:cNvSpPr>
            <a:spLocks noGrp="1"/>
          </p:cNvSpPr>
          <p:nvPr>
            <p:ph idx="1"/>
          </p:nvPr>
        </p:nvSpPr>
        <p:spPr>
          <a:xfrm>
            <a:off x="753533" y="2552700"/>
            <a:ext cx="10291234" cy="3716867"/>
          </a:xfrm>
        </p:spPr>
        <p:txBody>
          <a:bodyPr>
            <a:noAutofit/>
          </a:bodyPr>
          <a:lstStyle/>
          <a:p>
            <a:r>
              <a:rPr lang="en-US" sz="3200" dirty="0"/>
              <a:t>Most of you are Tier 1 PERS members</a:t>
            </a:r>
          </a:p>
          <a:p>
            <a:r>
              <a:rPr lang="en-US" sz="3200" dirty="0"/>
              <a:t>Retirement allowance will be based on-  years of service/ 55 X average of 3 highest reported years salary</a:t>
            </a:r>
          </a:p>
          <a:p>
            <a:r>
              <a:rPr lang="en-US" sz="3200" dirty="0"/>
              <a:t>Example- 33 years of service. 3 highest are 110,000, 112,000 and 114,000.  ( average is $ 112,000)</a:t>
            </a:r>
          </a:p>
          <a:p>
            <a:r>
              <a:rPr lang="en-US" sz="3200" dirty="0">
                <a:solidFill>
                  <a:srgbClr val="FF0000"/>
                </a:solidFill>
              </a:rPr>
              <a:t>Max. Pension Benefit 33/55  ( 60% ) x 112,000 = $ 67,200 per year</a:t>
            </a:r>
          </a:p>
        </p:txBody>
      </p:sp>
    </p:spTree>
    <p:extLst>
      <p:ext uri="{BB962C8B-B14F-4D97-AF65-F5344CB8AC3E}">
        <p14:creationId xmlns:p14="http://schemas.microsoft.com/office/powerpoint/2010/main" val="2696565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A21C72-692C-49FD-9EB4-DDDDDEBD4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75405" y="950977"/>
            <a:ext cx="9041190" cy="4956047"/>
          </a:xfrm>
          <a:prstGeom prst="rect">
            <a:avLst/>
          </a:prstGeom>
          <a:solidFill>
            <a:srgbClr val="FFFFFF"/>
          </a:solidFill>
          <a:ln w="3175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DF8E219A-ABBB-47DF-A367-EEAD88C6DF36}"/>
              </a:ext>
            </a:extLst>
          </p:cNvPr>
          <p:cNvPicPr>
            <a:picLocks noGrp="1" noChangeAspect="1"/>
          </p:cNvPicPr>
          <p:nvPr>
            <p:ph idx="1"/>
          </p:nvPr>
        </p:nvPicPr>
        <p:blipFill>
          <a:blip r:embed="rId2"/>
          <a:stretch>
            <a:fillRect/>
          </a:stretch>
        </p:blipFill>
        <p:spPr>
          <a:xfrm>
            <a:off x="2790364" y="1100439"/>
            <a:ext cx="8771628" cy="4689273"/>
          </a:xfrm>
          <a:prstGeom prst="rect">
            <a:avLst/>
          </a:prstGeom>
        </p:spPr>
      </p:pic>
      <p:sp>
        <p:nvSpPr>
          <p:cNvPr id="11" name="Oval 10">
            <a:extLst>
              <a:ext uri="{FF2B5EF4-FFF2-40B4-BE49-F238E27FC236}">
                <a16:creationId xmlns:a16="http://schemas.microsoft.com/office/drawing/2014/main" id="{FBAF941A-6830-47A3-B63C-7C7B66AEA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380" y="624518"/>
            <a:ext cx="2157984" cy="2157984"/>
          </a:xfrm>
          <a:prstGeom prst="ellipse">
            <a:avLst/>
          </a:prstGeom>
          <a:solidFill>
            <a:srgbClr val="40404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50B347-262C-4ABC-B893-0C3929803841}"/>
              </a:ext>
            </a:extLst>
          </p:cNvPr>
          <p:cNvSpPr>
            <a:spLocks noGrp="1"/>
          </p:cNvSpPr>
          <p:nvPr>
            <p:ph type="title"/>
          </p:nvPr>
        </p:nvSpPr>
        <p:spPr>
          <a:xfrm>
            <a:off x="796972" y="789110"/>
            <a:ext cx="1812413" cy="1784591"/>
          </a:xfrm>
          <a:prstGeom prst="ellipse">
            <a:avLst/>
          </a:prstGeom>
          <a:noFill/>
          <a:ln>
            <a:solidFill>
              <a:srgbClr val="FFFFFF"/>
            </a:solidFill>
          </a:ln>
        </p:spPr>
        <p:txBody>
          <a:bodyPr vert="horz" lIns="182880" tIns="182880" rIns="182880" bIns="182880" rtlCol="0" anchor="ctr">
            <a:normAutofit/>
          </a:bodyPr>
          <a:lstStyle/>
          <a:p>
            <a:r>
              <a:rPr lang="en-US" sz="1100" dirty="0" err="1">
                <a:solidFill>
                  <a:srgbClr val="FFFFFF"/>
                </a:solidFill>
              </a:rPr>
              <a:t>Div</a:t>
            </a:r>
            <a:r>
              <a:rPr lang="en-US" sz="1100" dirty="0">
                <a:solidFill>
                  <a:srgbClr val="FFFFFF"/>
                </a:solidFill>
              </a:rPr>
              <a:t> of Pensions Form EE 904</a:t>
            </a:r>
          </a:p>
        </p:txBody>
      </p:sp>
    </p:spTree>
    <p:extLst>
      <p:ext uri="{BB962C8B-B14F-4D97-AF65-F5344CB8AC3E}">
        <p14:creationId xmlns:p14="http://schemas.microsoft.com/office/powerpoint/2010/main" val="33352417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3E775A-0AE3-4803-8222-6684FB4F4DC2}"/>
              </a:ext>
            </a:extLst>
          </p:cNvPr>
          <p:cNvSpPr>
            <a:spLocks noGrp="1"/>
          </p:cNvSpPr>
          <p:nvPr>
            <p:ph type="title"/>
          </p:nvPr>
        </p:nvSpPr>
        <p:spPr/>
        <p:txBody>
          <a:bodyPr/>
          <a:lstStyle/>
          <a:p>
            <a:r>
              <a:rPr lang="en-US" dirty="0"/>
              <a:t>PART 3: SUCCESSION PLANNING</a:t>
            </a:r>
          </a:p>
        </p:txBody>
      </p:sp>
    </p:spTree>
    <p:extLst>
      <p:ext uri="{BB962C8B-B14F-4D97-AF65-F5344CB8AC3E}">
        <p14:creationId xmlns:p14="http://schemas.microsoft.com/office/powerpoint/2010/main" val="3816260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4CEE5-DAB1-4444-81F7-4BA423D89E20}"/>
              </a:ext>
            </a:extLst>
          </p:cNvPr>
          <p:cNvSpPr>
            <a:spLocks noGrp="1"/>
          </p:cNvSpPr>
          <p:nvPr>
            <p:ph type="title"/>
          </p:nvPr>
        </p:nvSpPr>
        <p:spPr/>
        <p:txBody>
          <a:bodyPr/>
          <a:lstStyle/>
          <a:p>
            <a:r>
              <a:rPr lang="en-US" dirty="0"/>
              <a:t>Succession planning</a:t>
            </a:r>
          </a:p>
        </p:txBody>
      </p:sp>
      <p:sp>
        <p:nvSpPr>
          <p:cNvPr id="3" name="Content Placeholder 2">
            <a:extLst>
              <a:ext uri="{FF2B5EF4-FFF2-40B4-BE49-F238E27FC236}">
                <a16:creationId xmlns:a16="http://schemas.microsoft.com/office/drawing/2014/main" id="{37DF9D65-4D04-4544-8408-BBCBEFE16743}"/>
              </a:ext>
            </a:extLst>
          </p:cNvPr>
          <p:cNvSpPr>
            <a:spLocks noGrp="1"/>
          </p:cNvSpPr>
          <p:nvPr>
            <p:ph idx="1"/>
          </p:nvPr>
        </p:nvSpPr>
        <p:spPr>
          <a:xfrm>
            <a:off x="513911" y="2279437"/>
            <a:ext cx="10868463" cy="3835613"/>
          </a:xfrm>
        </p:spPr>
        <p:txBody>
          <a:bodyPr/>
          <a:lstStyle/>
          <a:p>
            <a:r>
              <a:rPr lang="en-US" dirty="0"/>
              <a:t> is a process for identifying and developing new leaders who can replace old leaders when they leave, retire or die. </a:t>
            </a:r>
          </a:p>
          <a:p>
            <a:r>
              <a:rPr lang="en-US" b="1" dirty="0"/>
              <a:t>Succession planning </a:t>
            </a:r>
            <a:r>
              <a:rPr lang="en-US" dirty="0"/>
              <a:t>increases the availability of experienced and capable employees that are prepared to assume these roles as they become available.</a:t>
            </a:r>
          </a:p>
        </p:txBody>
      </p:sp>
    </p:spTree>
    <p:extLst>
      <p:ext uri="{BB962C8B-B14F-4D97-AF65-F5344CB8AC3E}">
        <p14:creationId xmlns:p14="http://schemas.microsoft.com/office/powerpoint/2010/main" val="2793057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A1E72-7CC3-4C2F-8457-5666DABCDBA1}"/>
              </a:ext>
            </a:extLst>
          </p:cNvPr>
          <p:cNvSpPr>
            <a:spLocks noGrp="1"/>
          </p:cNvSpPr>
          <p:nvPr>
            <p:ph type="title"/>
          </p:nvPr>
        </p:nvSpPr>
        <p:spPr/>
        <p:txBody>
          <a:bodyPr/>
          <a:lstStyle/>
          <a:p>
            <a:r>
              <a:rPr lang="en-US" dirty="0"/>
              <a:t>Governing Magazine 2016</a:t>
            </a:r>
          </a:p>
        </p:txBody>
      </p:sp>
      <p:sp>
        <p:nvSpPr>
          <p:cNvPr id="3" name="Content Placeholder 2">
            <a:extLst>
              <a:ext uri="{FF2B5EF4-FFF2-40B4-BE49-F238E27FC236}">
                <a16:creationId xmlns:a16="http://schemas.microsoft.com/office/drawing/2014/main" id="{B5B49120-4A49-413C-B84F-8B9BA8E8E2E8}"/>
              </a:ext>
            </a:extLst>
          </p:cNvPr>
          <p:cNvSpPr>
            <a:spLocks noGrp="1"/>
          </p:cNvSpPr>
          <p:nvPr>
            <p:ph idx="1"/>
          </p:nvPr>
        </p:nvSpPr>
        <p:spPr>
          <a:xfrm>
            <a:off x="426720" y="2222287"/>
            <a:ext cx="11135360" cy="4330913"/>
          </a:xfrm>
        </p:spPr>
        <p:txBody>
          <a:bodyPr>
            <a:normAutofit/>
          </a:bodyPr>
          <a:lstStyle/>
          <a:p>
            <a:endParaRPr lang="en-US" dirty="0"/>
          </a:p>
          <a:p>
            <a:r>
              <a:rPr lang="en-US" sz="2000" dirty="0"/>
              <a:t>Every day in the United States, 10,000 people turn 65. And according to the Pew Research Center, millennials now outnumber baby boomers in the workplace, 76 million to 75 million, while millennials will make up 75 percent of the workforce just 10 years from now.</a:t>
            </a:r>
          </a:p>
          <a:p>
            <a:pPr lvl="1"/>
            <a:r>
              <a:rPr lang="en-US" sz="2000" dirty="0"/>
              <a:t>NOW THAT IS SCARY</a:t>
            </a:r>
          </a:p>
          <a:p>
            <a:r>
              <a:rPr lang="en-US" sz="2000" dirty="0"/>
              <a:t>As a result of the rapidly aging workforce, government organizations -- small and large, rural and urban -- are experiencing a brain drain that is placing their organizations at a critical juncture: </a:t>
            </a:r>
          </a:p>
          <a:p>
            <a:pPr lvl="1"/>
            <a:r>
              <a:rPr lang="en-US" sz="2000" dirty="0"/>
              <a:t>The need for experienced and seasoned employees has never been greater, yet those are the very workers who are most likely to be departing in the very near future. It's clear that governments need to get serious about succession planning.</a:t>
            </a:r>
          </a:p>
          <a:p>
            <a:endParaRPr lang="en-US" dirty="0"/>
          </a:p>
        </p:txBody>
      </p:sp>
    </p:spTree>
    <p:extLst>
      <p:ext uri="{BB962C8B-B14F-4D97-AF65-F5344CB8AC3E}">
        <p14:creationId xmlns:p14="http://schemas.microsoft.com/office/powerpoint/2010/main" val="30851865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2FB43-FC38-44DF-9278-D255C5DF68E2}"/>
              </a:ext>
            </a:extLst>
          </p:cNvPr>
          <p:cNvSpPr>
            <a:spLocks noGrp="1"/>
          </p:cNvSpPr>
          <p:nvPr>
            <p:ph type="title"/>
          </p:nvPr>
        </p:nvSpPr>
        <p:spPr/>
        <p:txBody>
          <a:bodyPr/>
          <a:lstStyle/>
          <a:p>
            <a:r>
              <a:rPr lang="en-US" dirty="0"/>
              <a:t>KEY IDEAS</a:t>
            </a:r>
          </a:p>
        </p:txBody>
      </p:sp>
      <p:sp>
        <p:nvSpPr>
          <p:cNvPr id="3" name="Content Placeholder 2">
            <a:extLst>
              <a:ext uri="{FF2B5EF4-FFF2-40B4-BE49-F238E27FC236}">
                <a16:creationId xmlns:a16="http://schemas.microsoft.com/office/drawing/2014/main" id="{EBE8AFF5-D34E-47FF-87D3-80E8706C2AF9}"/>
              </a:ext>
            </a:extLst>
          </p:cNvPr>
          <p:cNvSpPr>
            <a:spLocks noGrp="1"/>
          </p:cNvSpPr>
          <p:nvPr>
            <p:ph idx="1"/>
          </p:nvPr>
        </p:nvSpPr>
        <p:spPr>
          <a:xfrm>
            <a:off x="749362" y="2408663"/>
            <a:ext cx="10623924" cy="4124217"/>
          </a:xfrm>
        </p:spPr>
        <p:txBody>
          <a:bodyPr>
            <a:normAutofit/>
          </a:bodyPr>
          <a:lstStyle/>
          <a:p>
            <a:r>
              <a:rPr lang="en-US" dirty="0"/>
              <a:t>Small organizations are particularly challenged when an employee departs, since a natural successor may not already be within the workforce. That problem may not be as much of an issue for mid-sized and large organizations, but a wave of retirements can still disrupt service delivery. And even in larger organizations, it's a challenge to replace a sole incumbent who handles a breadth of responsibilities or possesses extensive specialized knowledge.</a:t>
            </a:r>
          </a:p>
          <a:p>
            <a:pPr lvl="1"/>
            <a:r>
              <a:rPr lang="en-US" dirty="0"/>
              <a:t>THIS IS ESPECIALLY TRUE IN MID TO SMALL SIZE GOVERNMENT UNITS WHERE WE HOLD MULTIPLE TITLES</a:t>
            </a:r>
          </a:p>
          <a:p>
            <a:r>
              <a:rPr lang="en-US" dirty="0"/>
              <a:t>Beyond simply replacing positions that become vacant, effective succession planning is an ongoing process of identifying, assessing and developing talent to ensure leadership, management and supervisory continuity throughout an organization and, moreover, to sustain its performance. </a:t>
            </a:r>
          </a:p>
          <a:p>
            <a:r>
              <a:rPr lang="en-US" dirty="0"/>
              <a:t>The major focus is that replacements are prepared to fill key vacancies on short notice and that individuals have the development capacity to assume greater responsibilities and exercise increased technical proficiency and expanded management roles.</a:t>
            </a:r>
          </a:p>
        </p:txBody>
      </p:sp>
    </p:spTree>
    <p:extLst>
      <p:ext uri="{BB962C8B-B14F-4D97-AF65-F5344CB8AC3E}">
        <p14:creationId xmlns:p14="http://schemas.microsoft.com/office/powerpoint/2010/main" val="28855713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45CA-CAF8-473C-B14C-80CAC987E846}"/>
              </a:ext>
            </a:extLst>
          </p:cNvPr>
          <p:cNvSpPr>
            <a:spLocks noGrp="1"/>
          </p:cNvSpPr>
          <p:nvPr>
            <p:ph type="title"/>
          </p:nvPr>
        </p:nvSpPr>
        <p:spPr/>
        <p:txBody>
          <a:bodyPr/>
          <a:lstStyle/>
          <a:p>
            <a:r>
              <a:rPr lang="en-US" dirty="0"/>
              <a:t>KEY IDEAS</a:t>
            </a:r>
          </a:p>
        </p:txBody>
      </p:sp>
      <p:sp>
        <p:nvSpPr>
          <p:cNvPr id="3" name="Content Placeholder 2">
            <a:extLst>
              <a:ext uri="{FF2B5EF4-FFF2-40B4-BE49-F238E27FC236}">
                <a16:creationId xmlns:a16="http://schemas.microsoft.com/office/drawing/2014/main" id="{1D3D6287-B6B4-41BC-9FE4-3FFC24900CCB}"/>
              </a:ext>
            </a:extLst>
          </p:cNvPr>
          <p:cNvSpPr>
            <a:spLocks noGrp="1"/>
          </p:cNvSpPr>
          <p:nvPr>
            <p:ph idx="1"/>
          </p:nvPr>
        </p:nvSpPr>
        <p:spPr>
          <a:xfrm>
            <a:off x="804333" y="2438400"/>
            <a:ext cx="10818707" cy="3911600"/>
          </a:xfrm>
        </p:spPr>
        <p:txBody>
          <a:bodyPr>
            <a:normAutofit/>
          </a:bodyPr>
          <a:lstStyle/>
          <a:p>
            <a:r>
              <a:rPr lang="en-US" dirty="0"/>
              <a:t>Succession planning is about a lot more than just increasing employee training. Nor should it be the exclusive responsibility of the human-resources department. Effective succession planning requires advocacy and visible support by all members of the executive leadership team. A well-designed succession-planning program will enable an organization to align workforce requirements directly to strategic and operational plans; identify and implement strategies to transition from the existing workforce to the one that will be needed; and build the capability to continually shape the workforce to respond to emerging trends, shifting priorities and technological change.</a:t>
            </a:r>
          </a:p>
          <a:p>
            <a:r>
              <a:rPr lang="en-US" dirty="0"/>
              <a:t>Establishing systematic succession planning can entail a culture change. It can be a major shift in an organization where decision-makers may have been accustomed to filling one vacancy at a time. It requires commitment to a longer-term strategic view of talent needs, and doing it will bring a number of benefits:</a:t>
            </a:r>
          </a:p>
          <a:p>
            <a:endParaRPr lang="en-US" dirty="0"/>
          </a:p>
        </p:txBody>
      </p:sp>
    </p:spTree>
    <p:extLst>
      <p:ext uri="{BB962C8B-B14F-4D97-AF65-F5344CB8AC3E}">
        <p14:creationId xmlns:p14="http://schemas.microsoft.com/office/powerpoint/2010/main" val="8280190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1915-E4AB-4A88-AD3A-5CC19E80DBB6}"/>
              </a:ext>
            </a:extLst>
          </p:cNvPr>
          <p:cNvSpPr>
            <a:spLocks noGrp="1"/>
          </p:cNvSpPr>
          <p:nvPr>
            <p:ph type="title"/>
          </p:nvPr>
        </p:nvSpPr>
        <p:spPr/>
        <p:txBody>
          <a:bodyPr/>
          <a:lstStyle/>
          <a:p>
            <a:r>
              <a:rPr lang="en-US" dirty="0"/>
              <a:t>KEY IDEAS</a:t>
            </a:r>
          </a:p>
        </p:txBody>
      </p:sp>
      <p:sp>
        <p:nvSpPr>
          <p:cNvPr id="3" name="Content Placeholder 2">
            <a:extLst>
              <a:ext uri="{FF2B5EF4-FFF2-40B4-BE49-F238E27FC236}">
                <a16:creationId xmlns:a16="http://schemas.microsoft.com/office/drawing/2014/main" id="{FCCD7741-EA5F-47E0-A6DB-62C0C1D624D6}"/>
              </a:ext>
            </a:extLst>
          </p:cNvPr>
          <p:cNvSpPr>
            <a:spLocks noGrp="1"/>
          </p:cNvSpPr>
          <p:nvPr>
            <p:ph idx="1"/>
          </p:nvPr>
        </p:nvSpPr>
        <p:spPr>
          <a:xfrm>
            <a:off x="673100" y="2421467"/>
            <a:ext cx="11082020" cy="4121573"/>
          </a:xfrm>
        </p:spPr>
        <p:txBody>
          <a:bodyPr>
            <a:normAutofit/>
          </a:bodyPr>
          <a:lstStyle/>
          <a:p>
            <a:r>
              <a:rPr lang="en-US" dirty="0"/>
              <a:t>Identifying the bench strength that is in place will help departments and divisions meet both long-term and emergency leadership, management and non-supervisory needs.</a:t>
            </a:r>
          </a:p>
          <a:p>
            <a:r>
              <a:rPr lang="en-US" dirty="0"/>
              <a:t>• It sends a positive message throughout the workforce. Promoting people is good for morale, and promoting from within encourages people to take on responsibility, assume risk and grow through their achievements.</a:t>
            </a:r>
          </a:p>
          <a:p>
            <a:pPr lvl="1"/>
            <a:r>
              <a:rPr lang="en-US" dirty="0"/>
              <a:t>MY SBT RETIREMENT PROMPTED THREE PROMOTIONS</a:t>
            </a:r>
          </a:p>
          <a:p>
            <a:r>
              <a:rPr lang="en-US" dirty="0"/>
              <a:t>• The organization will have a clearer sense of the strengths of internal candidates, enabling more informed selection and promotion decisions.</a:t>
            </a:r>
          </a:p>
          <a:p>
            <a:r>
              <a:rPr lang="en-US" dirty="0"/>
              <a:t>Effective succession planning in government is an ongoing, dynamic process, not a static, one-time objective. It not only empowers employees to achieve their professional goals but also supports organizational goals. It's essential in today's competition for talent.</a:t>
            </a:r>
          </a:p>
          <a:p>
            <a:endParaRPr lang="en-US" dirty="0"/>
          </a:p>
        </p:txBody>
      </p:sp>
    </p:spTree>
    <p:extLst>
      <p:ext uri="{BB962C8B-B14F-4D97-AF65-F5344CB8AC3E}">
        <p14:creationId xmlns:p14="http://schemas.microsoft.com/office/powerpoint/2010/main" val="10262545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540A67-0EE6-4601-AEE2-B1B7455A72A2}"/>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a:solidFill>
                  <a:schemeClr val="bg1"/>
                </a:solidFill>
              </a:rPr>
              <a:t>EXPERTS TIPS</a:t>
            </a:r>
          </a:p>
        </p:txBody>
      </p:sp>
      <p:graphicFrame>
        <p:nvGraphicFramePr>
          <p:cNvPr id="5" name="Content Placeholder 2">
            <a:extLst>
              <a:ext uri="{FF2B5EF4-FFF2-40B4-BE49-F238E27FC236}">
                <a16:creationId xmlns:a16="http://schemas.microsoft.com/office/drawing/2014/main" id="{7DD88965-53FA-FE8E-D3D0-A7EC0D8EEB77}"/>
              </a:ext>
            </a:extLst>
          </p:cNvPr>
          <p:cNvGraphicFramePr>
            <a:graphicFrameLocks noGrp="1"/>
          </p:cNvGraphicFramePr>
          <p:nvPr>
            <p:ph idx="1"/>
            <p:extLst>
              <p:ext uri="{D42A27DB-BD31-4B8C-83A1-F6EECF244321}">
                <p14:modId xmlns:p14="http://schemas.microsoft.com/office/powerpoint/2010/main" val="2630277743"/>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1838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F9B7AA-25F1-4DBB-9615-5719A8E1E6C7}"/>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a:solidFill>
                  <a:schemeClr val="bg1"/>
                </a:solidFill>
              </a:rPr>
              <a:t>EXPERT TIPS</a:t>
            </a:r>
          </a:p>
        </p:txBody>
      </p:sp>
      <p:graphicFrame>
        <p:nvGraphicFramePr>
          <p:cNvPr id="5" name="Content Placeholder 2">
            <a:extLst>
              <a:ext uri="{FF2B5EF4-FFF2-40B4-BE49-F238E27FC236}">
                <a16:creationId xmlns:a16="http://schemas.microsoft.com/office/drawing/2014/main" id="{69C26D3B-66D5-3F3E-0369-9A094FC9E3A7}"/>
              </a:ext>
            </a:extLst>
          </p:cNvPr>
          <p:cNvGraphicFramePr>
            <a:graphicFrameLocks noGrp="1"/>
          </p:cNvGraphicFramePr>
          <p:nvPr>
            <p:ph idx="1"/>
            <p:extLst>
              <p:ext uri="{D42A27DB-BD31-4B8C-83A1-F6EECF244321}">
                <p14:modId xmlns:p14="http://schemas.microsoft.com/office/powerpoint/2010/main" val="387044118"/>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78384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2625EA-8500-40E7-8503-EB84905FDEC5}"/>
              </a:ext>
            </a:extLst>
          </p:cNvPr>
          <p:cNvSpPr>
            <a:spLocks noGrp="1"/>
          </p:cNvSpPr>
          <p:nvPr>
            <p:ph type="title"/>
          </p:nvPr>
        </p:nvSpPr>
        <p:spPr>
          <a:xfrm>
            <a:off x="1949518" y="1059838"/>
            <a:ext cx="3632052" cy="4738324"/>
          </a:xfrm>
          <a:noFill/>
          <a:ln>
            <a:noFill/>
          </a:ln>
        </p:spPr>
        <p:txBody>
          <a:bodyPr>
            <a:normAutofit/>
          </a:bodyPr>
          <a:lstStyle/>
          <a:p>
            <a:r>
              <a:rPr lang="en-US" sz="3600">
                <a:solidFill>
                  <a:schemeClr val="bg1"/>
                </a:solidFill>
              </a:rPr>
              <a:t>EXPERT TIPS</a:t>
            </a:r>
          </a:p>
        </p:txBody>
      </p:sp>
      <p:sp>
        <p:nvSpPr>
          <p:cNvPr id="3" name="Content Placeholder 2">
            <a:extLst>
              <a:ext uri="{FF2B5EF4-FFF2-40B4-BE49-F238E27FC236}">
                <a16:creationId xmlns:a16="http://schemas.microsoft.com/office/drawing/2014/main" id="{F26ED2BA-3754-4A26-856E-D5B71248D274}"/>
              </a:ext>
            </a:extLst>
          </p:cNvPr>
          <p:cNvSpPr>
            <a:spLocks noGrp="1"/>
          </p:cNvSpPr>
          <p:nvPr>
            <p:ph idx="1"/>
          </p:nvPr>
        </p:nvSpPr>
        <p:spPr>
          <a:xfrm>
            <a:off x="6679109" y="1059838"/>
            <a:ext cx="4665397" cy="4738323"/>
          </a:xfrm>
        </p:spPr>
        <p:txBody>
          <a:bodyPr anchor="ctr">
            <a:normAutofit lnSpcReduction="10000"/>
          </a:bodyPr>
          <a:lstStyle/>
          <a:p>
            <a:pPr>
              <a:lnSpc>
                <a:spcPct val="90000"/>
              </a:lnSpc>
            </a:pPr>
            <a:r>
              <a:rPr lang="en-US" sz="1500" b="1"/>
              <a:t>5. Be Intentional And Supportive</a:t>
            </a:r>
            <a:endParaRPr lang="en-US" sz="1500"/>
          </a:p>
          <a:p>
            <a:pPr lvl="1">
              <a:lnSpc>
                <a:spcPct val="90000"/>
              </a:lnSpc>
            </a:pPr>
            <a:r>
              <a:rPr lang="en-US" sz="1500"/>
              <a:t>Many leaders fail in succession planning due to insecurity and ego. Successful planning involves letting go of these and becoming intentional about supporting another’s growth into your position. First, find your ideal candidate(s) and invest in their growth. Establish a focused developmental program for your replacement to ensure their success by coaching your way out of a job.  - </a:t>
            </a:r>
            <a:r>
              <a:rPr lang="en-US" sz="1500">
                <a:hlinkClick r:id="rId2"/>
              </a:rPr>
              <a:t>Erin Urban</a:t>
            </a:r>
            <a:r>
              <a:rPr lang="en-US" sz="1500"/>
              <a:t>, </a:t>
            </a:r>
            <a:r>
              <a:rPr lang="en-US" sz="1500" err="1">
                <a:hlinkClick r:id="rId3"/>
              </a:rPr>
              <a:t>UPPSolutions</a:t>
            </a:r>
            <a:r>
              <a:rPr lang="en-US" sz="1500">
                <a:hlinkClick r:id="rId3"/>
              </a:rPr>
              <a:t>, LLC</a:t>
            </a:r>
            <a:endParaRPr lang="en-US" sz="1500"/>
          </a:p>
          <a:p>
            <a:pPr>
              <a:lnSpc>
                <a:spcPct val="90000"/>
              </a:lnSpc>
            </a:pPr>
            <a:r>
              <a:rPr lang="en-US" sz="1500" b="1"/>
              <a:t>6. Create A Visible Career Path</a:t>
            </a:r>
            <a:endParaRPr lang="en-US" sz="1500"/>
          </a:p>
          <a:p>
            <a:pPr lvl="1">
              <a:lnSpc>
                <a:spcPct val="90000"/>
              </a:lnSpc>
            </a:pPr>
            <a:r>
              <a:rPr lang="en-US" sz="1500"/>
              <a:t>If you don’t have career paths that run through your organization, start some. Employees need to envision themselves in the future of your organization. Invite your executives to identify competencies for each job on the career path and make it visible to employees. Then, encourage executives and future leaders to meet to discuss career objectives and ongoing skill development. Leaders develop other leaders. Establish this as a norm and watch your organization flourish. - </a:t>
            </a:r>
            <a:r>
              <a:rPr lang="en-US" sz="1500">
                <a:hlinkClick r:id="rId4"/>
              </a:rPr>
              <a:t>Lisa </a:t>
            </a:r>
            <a:r>
              <a:rPr lang="en-US" sz="1500" err="1">
                <a:hlinkClick r:id="rId4"/>
              </a:rPr>
              <a:t>Zigarmi</a:t>
            </a:r>
            <a:r>
              <a:rPr lang="en-US" sz="1500"/>
              <a:t>, </a:t>
            </a:r>
            <a:r>
              <a:rPr lang="en-US" sz="1500">
                <a:hlinkClick r:id="rId5"/>
              </a:rPr>
              <a:t>The Consciousness Project, LLC</a:t>
            </a:r>
            <a:endParaRPr lang="en-US" sz="1500"/>
          </a:p>
          <a:p>
            <a:pPr>
              <a:lnSpc>
                <a:spcPct val="90000"/>
              </a:lnSpc>
            </a:pPr>
            <a:endParaRPr lang="en-US" sz="1500"/>
          </a:p>
        </p:txBody>
      </p:sp>
    </p:spTree>
    <p:extLst>
      <p:ext uri="{BB962C8B-B14F-4D97-AF65-F5344CB8AC3E}">
        <p14:creationId xmlns:p14="http://schemas.microsoft.com/office/powerpoint/2010/main" val="1660622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026C3-628C-D0BC-2CF1-9B2E8862BA46}"/>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0B1BE73B-B520-B364-430B-B79A282A9169}"/>
              </a:ext>
            </a:extLst>
          </p:cNvPr>
          <p:cNvSpPr>
            <a:spLocks noGrp="1"/>
          </p:cNvSpPr>
          <p:nvPr>
            <p:ph idx="1"/>
          </p:nvPr>
        </p:nvSpPr>
        <p:spPr>
          <a:xfrm>
            <a:off x="753533" y="2552700"/>
            <a:ext cx="10291234" cy="3805767"/>
          </a:xfrm>
        </p:spPr>
        <p:txBody>
          <a:bodyPr>
            <a:normAutofit lnSpcReduction="10000"/>
          </a:bodyPr>
          <a:lstStyle/>
          <a:p>
            <a:pPr lvl="1"/>
            <a:r>
              <a:rPr lang="en-US" sz="2800" dirty="0">
                <a:solidFill>
                  <a:schemeClr val="tx1"/>
                </a:solidFill>
              </a:rPr>
              <a:t>No pension payment of 7.5%</a:t>
            </a:r>
          </a:p>
          <a:p>
            <a:pPr lvl="1"/>
            <a:r>
              <a:rPr lang="en-US" sz="2800" dirty="0">
                <a:solidFill>
                  <a:schemeClr val="tx1"/>
                </a:solidFill>
              </a:rPr>
              <a:t>Maybe no health care contribution</a:t>
            </a:r>
          </a:p>
          <a:p>
            <a:pPr lvl="1"/>
            <a:r>
              <a:rPr lang="en-US" sz="2800" dirty="0">
                <a:solidFill>
                  <a:schemeClr val="tx1"/>
                </a:solidFill>
              </a:rPr>
              <a:t>If you do pay for health care the premium will be less when you take Medicare at 65</a:t>
            </a:r>
          </a:p>
          <a:p>
            <a:pPr lvl="1"/>
            <a:r>
              <a:rPr lang="en-US" sz="2800" dirty="0">
                <a:solidFill>
                  <a:schemeClr val="tx1"/>
                </a:solidFill>
              </a:rPr>
              <a:t>No state income tax payment until your pension benefit reaches your contributions</a:t>
            </a:r>
          </a:p>
          <a:p>
            <a:pPr lvl="1"/>
            <a:r>
              <a:rPr lang="en-US" sz="2800" dirty="0">
                <a:solidFill>
                  <a:schemeClr val="tx1"/>
                </a:solidFill>
              </a:rPr>
              <a:t>No taxpayers. ( who are almost never right, contrary to the slogan)</a:t>
            </a:r>
          </a:p>
        </p:txBody>
      </p:sp>
    </p:spTree>
    <p:extLst>
      <p:ext uri="{BB962C8B-B14F-4D97-AF65-F5344CB8AC3E}">
        <p14:creationId xmlns:p14="http://schemas.microsoft.com/office/powerpoint/2010/main" val="26619302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AF78FA-7552-4528-8830-5D2D210D1F8F}"/>
              </a:ext>
            </a:extLst>
          </p:cNvPr>
          <p:cNvSpPr>
            <a:spLocks noGrp="1"/>
          </p:cNvSpPr>
          <p:nvPr>
            <p:ph type="title"/>
          </p:nvPr>
        </p:nvSpPr>
        <p:spPr>
          <a:xfrm>
            <a:off x="1949518" y="1059838"/>
            <a:ext cx="3632052" cy="4738324"/>
          </a:xfrm>
          <a:noFill/>
          <a:ln>
            <a:noFill/>
          </a:ln>
        </p:spPr>
        <p:txBody>
          <a:bodyPr>
            <a:normAutofit/>
          </a:bodyPr>
          <a:lstStyle/>
          <a:p>
            <a:r>
              <a:rPr lang="en-US" sz="3600">
                <a:solidFill>
                  <a:schemeClr val="bg1"/>
                </a:solidFill>
              </a:rPr>
              <a:t>EXPERT TIPS</a:t>
            </a:r>
          </a:p>
        </p:txBody>
      </p:sp>
      <p:sp>
        <p:nvSpPr>
          <p:cNvPr id="3" name="Content Placeholder 2">
            <a:extLst>
              <a:ext uri="{FF2B5EF4-FFF2-40B4-BE49-F238E27FC236}">
                <a16:creationId xmlns:a16="http://schemas.microsoft.com/office/drawing/2014/main" id="{9045C92E-013C-413E-A492-4B7EBFB489AD}"/>
              </a:ext>
            </a:extLst>
          </p:cNvPr>
          <p:cNvSpPr>
            <a:spLocks noGrp="1"/>
          </p:cNvSpPr>
          <p:nvPr>
            <p:ph idx="1"/>
          </p:nvPr>
        </p:nvSpPr>
        <p:spPr>
          <a:xfrm>
            <a:off x="6679109" y="1059838"/>
            <a:ext cx="4665397" cy="4738323"/>
          </a:xfrm>
        </p:spPr>
        <p:txBody>
          <a:bodyPr anchor="ctr">
            <a:normAutofit/>
          </a:bodyPr>
          <a:lstStyle/>
          <a:p>
            <a:pPr>
              <a:lnSpc>
                <a:spcPct val="90000"/>
              </a:lnSpc>
            </a:pPr>
            <a:r>
              <a:rPr lang="en-US" sz="1500" b="1"/>
              <a:t>7. Identify Successors</a:t>
            </a:r>
            <a:endParaRPr lang="en-US" sz="1500"/>
          </a:p>
          <a:p>
            <a:pPr lvl="1">
              <a:lnSpc>
                <a:spcPct val="90000"/>
              </a:lnSpc>
            </a:pPr>
            <a:r>
              <a:rPr lang="en-US" sz="1500"/>
              <a:t>Leaders should identify and prepare successors for their roles in an effort to support business continuity and their own career growth. Your supervisor is much less likely to discourage you from seeking out and applying for internal promotions if you’ve been preparing one or two people to take your place and your departure won’t leave a talent gap. - </a:t>
            </a:r>
            <a:r>
              <a:rPr lang="en-US" sz="1500">
                <a:hlinkClick r:id="rId2"/>
              </a:rPr>
              <a:t>Dr. Kimberly Jarvis</a:t>
            </a:r>
            <a:r>
              <a:rPr lang="en-US" sz="1500"/>
              <a:t>, </a:t>
            </a:r>
            <a:r>
              <a:rPr lang="en-US" sz="1500">
                <a:hlinkClick r:id="rId3"/>
              </a:rPr>
              <a:t>All Career Matters, Inc.</a:t>
            </a:r>
            <a:endParaRPr lang="en-US" sz="1500"/>
          </a:p>
          <a:p>
            <a:pPr>
              <a:lnSpc>
                <a:spcPct val="90000"/>
              </a:lnSpc>
            </a:pPr>
            <a:r>
              <a:rPr lang="en-US" sz="1500" b="1"/>
              <a:t>8. Retain Your Talent With Future Possibilities</a:t>
            </a:r>
            <a:endParaRPr lang="en-US" sz="1500"/>
          </a:p>
          <a:p>
            <a:pPr lvl="1">
              <a:lnSpc>
                <a:spcPct val="90000"/>
              </a:lnSpc>
            </a:pPr>
            <a:r>
              <a:rPr lang="en-US" sz="1500"/>
              <a:t>“The only thing we can promise is change,” is the mantra of most organizations these days. Keep high-potential performers engaged by highlighting the opportunity to grow within. Be transparent about your process and retain your team through succession planning. Each leader can recommend training, mentorship and share expectations to fulfill future roles. - </a:t>
            </a:r>
            <a:r>
              <a:rPr lang="en-US" sz="1500">
                <a:hlinkClick r:id="rId4"/>
              </a:rPr>
              <a:t>Meredith Moore Crosby</a:t>
            </a:r>
            <a:r>
              <a:rPr lang="en-US" sz="1500"/>
              <a:t>, </a:t>
            </a:r>
            <a:r>
              <a:rPr lang="en-US" sz="1500">
                <a:hlinkClick r:id="rId5"/>
              </a:rPr>
              <a:t>Leverette Weekes</a:t>
            </a:r>
            <a:endParaRPr lang="en-US" sz="1500"/>
          </a:p>
          <a:p>
            <a:pPr>
              <a:lnSpc>
                <a:spcPct val="90000"/>
              </a:lnSpc>
            </a:pPr>
            <a:endParaRPr lang="en-US" sz="1500"/>
          </a:p>
        </p:txBody>
      </p:sp>
    </p:spTree>
    <p:extLst>
      <p:ext uri="{BB962C8B-B14F-4D97-AF65-F5344CB8AC3E}">
        <p14:creationId xmlns:p14="http://schemas.microsoft.com/office/powerpoint/2010/main" val="1174131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C136C6-978E-4F25-8D76-78BD191D4A3F}"/>
              </a:ext>
            </a:extLst>
          </p:cNvPr>
          <p:cNvSpPr>
            <a:spLocks noGrp="1"/>
          </p:cNvSpPr>
          <p:nvPr>
            <p:ph type="title"/>
          </p:nvPr>
        </p:nvSpPr>
        <p:spPr>
          <a:xfrm>
            <a:off x="1949518" y="1059838"/>
            <a:ext cx="3632052" cy="4738324"/>
          </a:xfrm>
          <a:noFill/>
          <a:ln>
            <a:noFill/>
          </a:ln>
        </p:spPr>
        <p:txBody>
          <a:bodyPr>
            <a:normAutofit/>
          </a:bodyPr>
          <a:lstStyle/>
          <a:p>
            <a:r>
              <a:rPr lang="en-US" sz="3600">
                <a:solidFill>
                  <a:schemeClr val="bg1"/>
                </a:solidFill>
              </a:rPr>
              <a:t>EXPERT TIPS</a:t>
            </a:r>
          </a:p>
        </p:txBody>
      </p:sp>
      <p:sp>
        <p:nvSpPr>
          <p:cNvPr id="3" name="Content Placeholder 2">
            <a:extLst>
              <a:ext uri="{FF2B5EF4-FFF2-40B4-BE49-F238E27FC236}">
                <a16:creationId xmlns:a16="http://schemas.microsoft.com/office/drawing/2014/main" id="{D673E817-9923-4283-B3E4-02286AC8B6B1}"/>
              </a:ext>
            </a:extLst>
          </p:cNvPr>
          <p:cNvSpPr>
            <a:spLocks noGrp="1"/>
          </p:cNvSpPr>
          <p:nvPr>
            <p:ph idx="1"/>
          </p:nvPr>
        </p:nvSpPr>
        <p:spPr>
          <a:xfrm>
            <a:off x="6679109" y="1059838"/>
            <a:ext cx="4665397" cy="4738323"/>
          </a:xfrm>
        </p:spPr>
        <p:txBody>
          <a:bodyPr anchor="ctr">
            <a:normAutofit fontScale="92500" lnSpcReduction="20000"/>
          </a:bodyPr>
          <a:lstStyle/>
          <a:p>
            <a:pPr>
              <a:lnSpc>
                <a:spcPct val="90000"/>
              </a:lnSpc>
            </a:pPr>
            <a:r>
              <a:rPr lang="en-US" sz="1700" b="1"/>
              <a:t>9. Be A Conduit To Key Relationships </a:t>
            </a:r>
            <a:endParaRPr lang="en-US" sz="1700"/>
          </a:p>
          <a:p>
            <a:pPr lvl="1">
              <a:lnSpc>
                <a:spcPct val="90000"/>
              </a:lnSpc>
            </a:pPr>
            <a:r>
              <a:rPr lang="en-US" sz="1700"/>
              <a:t>In succession planning, it is one thing to pass along critical information and knowledge. It is another thing entirely to help that person or the succession team build the relationships they need for the future. These relationships could be with a myriad of key people: vendors, advisors, internal staff, association group connectors, and more. Help the new team build bonds that will last long after you have gone.  - </a:t>
            </a:r>
            <a:r>
              <a:rPr lang="en-US" sz="1700">
                <a:hlinkClick r:id="rId2"/>
              </a:rPr>
              <a:t>John M. O’Connor</a:t>
            </a:r>
            <a:r>
              <a:rPr lang="en-US" sz="1700"/>
              <a:t>, </a:t>
            </a:r>
            <a:r>
              <a:rPr lang="en-US" sz="1700">
                <a:hlinkClick r:id="rId3"/>
              </a:rPr>
              <a:t>Career Pro Inc.</a:t>
            </a:r>
            <a:endParaRPr lang="en-US" sz="1700"/>
          </a:p>
          <a:p>
            <a:pPr>
              <a:lnSpc>
                <a:spcPct val="90000"/>
              </a:lnSpc>
            </a:pPr>
            <a:r>
              <a:rPr lang="en-US" sz="1700" b="1"/>
              <a:t>10. Create An Exit Strategy</a:t>
            </a:r>
            <a:endParaRPr lang="en-US" sz="1700"/>
          </a:p>
          <a:p>
            <a:pPr lvl="1">
              <a:lnSpc>
                <a:spcPct val="90000"/>
              </a:lnSpc>
            </a:pPr>
            <a:r>
              <a:rPr lang="en-US" sz="1700"/>
              <a:t>Succession planning ensures leadership continuity. It retains and develops intellectual capital for the future. To start the process, first create an exit strategy, one that’s based on your business running smoothly and profitably without you. Consider your succession plan a type of insurance, which in fact, helps your business prosper both during and after setting a plan in place for the future. - </a:t>
            </a:r>
            <a:r>
              <a:rPr lang="en-US" sz="1700">
                <a:hlinkClick r:id="rId4"/>
              </a:rPr>
              <a:t>Rick </a:t>
            </a:r>
            <a:r>
              <a:rPr lang="en-US" sz="1700" err="1">
                <a:hlinkClick r:id="rId4"/>
              </a:rPr>
              <a:t>Itzkowich</a:t>
            </a:r>
            <a:r>
              <a:rPr lang="en-US" sz="1700"/>
              <a:t>, </a:t>
            </a:r>
            <a:r>
              <a:rPr lang="en-US" sz="1700">
                <a:hlinkClick r:id="rId5"/>
              </a:rPr>
              <a:t>501 Connections Inc.</a:t>
            </a:r>
            <a:endParaRPr lang="en-US" sz="1700"/>
          </a:p>
          <a:p>
            <a:pPr>
              <a:lnSpc>
                <a:spcPct val="90000"/>
              </a:lnSpc>
            </a:pPr>
            <a:endParaRPr lang="en-US" sz="1700"/>
          </a:p>
        </p:txBody>
      </p:sp>
    </p:spTree>
    <p:extLst>
      <p:ext uri="{BB962C8B-B14F-4D97-AF65-F5344CB8AC3E}">
        <p14:creationId xmlns:p14="http://schemas.microsoft.com/office/powerpoint/2010/main" val="37900106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FE09B-05E1-4830-9FC9-64F53C284227}"/>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a:solidFill>
                  <a:schemeClr val="tx1"/>
                </a:solidFill>
              </a:rPr>
              <a:t>What I did…</a:t>
            </a:r>
          </a:p>
        </p:txBody>
      </p:sp>
      <p:sp>
        <p:nvSpPr>
          <p:cNvPr id="1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506C71C-BC1F-4224-9BB7-B4A130B2DED3}"/>
              </a:ext>
            </a:extLst>
          </p:cNvPr>
          <p:cNvSpPr>
            <a:spLocks noGrp="1"/>
          </p:cNvSpPr>
          <p:nvPr>
            <p:ph idx="1"/>
          </p:nvPr>
        </p:nvSpPr>
        <p:spPr>
          <a:xfrm>
            <a:off x="6049182" y="802638"/>
            <a:ext cx="5408696" cy="5252722"/>
          </a:xfrm>
        </p:spPr>
        <p:txBody>
          <a:bodyPr anchor="ctr">
            <a:normAutofit/>
          </a:bodyPr>
          <a:lstStyle/>
          <a:p>
            <a:r>
              <a:rPr lang="en-US">
                <a:solidFill>
                  <a:schemeClr val="bg1"/>
                </a:solidFill>
              </a:rPr>
              <a:t>I knew several years ago when my endgame was. 15 years in South Brunswick. Gets me my benefits. It eventually took me to mid year to make an easier cut off.</a:t>
            </a:r>
          </a:p>
          <a:p>
            <a:r>
              <a:rPr lang="en-US">
                <a:solidFill>
                  <a:schemeClr val="bg1"/>
                </a:solidFill>
              </a:rPr>
              <a:t>I knew who my successor SHOULD be. Not that I hired him with that in mind but I knew that the next position below me should have the skills to assume the CFO role when and if necessary. </a:t>
            </a:r>
            <a:r>
              <a:rPr lang="en-US" i="1" u="sng">
                <a:solidFill>
                  <a:schemeClr val="bg1"/>
                </a:solidFill>
              </a:rPr>
              <a:t>So I identified my successor early on. </a:t>
            </a:r>
            <a:r>
              <a:rPr lang="en-US">
                <a:solidFill>
                  <a:schemeClr val="bg1"/>
                </a:solidFill>
              </a:rPr>
              <a:t>That is a luxury.</a:t>
            </a:r>
          </a:p>
          <a:p>
            <a:r>
              <a:rPr lang="en-US">
                <a:solidFill>
                  <a:schemeClr val="bg1"/>
                </a:solidFill>
              </a:rPr>
              <a:t>That promotion would then leave a vacancy. Again, our luxury is having 4 CMFO and 4 CTC so the promotion chain was easy to see. Ultimately, we were back filling a tax account clerk.</a:t>
            </a:r>
          </a:p>
          <a:p>
            <a:pPr lvl="1"/>
            <a:r>
              <a:rPr lang="en-US">
                <a:solidFill>
                  <a:schemeClr val="bg1"/>
                </a:solidFill>
              </a:rPr>
              <a:t>Treasurer to CFO</a:t>
            </a:r>
          </a:p>
          <a:p>
            <a:pPr lvl="2"/>
            <a:r>
              <a:rPr lang="en-US">
                <a:solidFill>
                  <a:schemeClr val="bg1"/>
                </a:solidFill>
              </a:rPr>
              <a:t>Dep Tax Collector to Treasurer,</a:t>
            </a:r>
          </a:p>
          <a:p>
            <a:pPr lvl="3"/>
            <a:r>
              <a:rPr lang="en-US">
                <a:solidFill>
                  <a:schemeClr val="bg1"/>
                </a:solidFill>
              </a:rPr>
              <a:t>Acct Clerk to Dep Tax Collector</a:t>
            </a:r>
          </a:p>
          <a:p>
            <a:endParaRPr lang="en-US">
              <a:solidFill>
                <a:schemeClr val="bg1"/>
              </a:solidFill>
            </a:endParaRPr>
          </a:p>
          <a:p>
            <a:endParaRPr lang="en-US">
              <a:solidFill>
                <a:schemeClr val="bg1"/>
              </a:solidFill>
            </a:endParaRPr>
          </a:p>
        </p:txBody>
      </p:sp>
    </p:spTree>
    <p:extLst>
      <p:ext uri="{BB962C8B-B14F-4D97-AF65-F5344CB8AC3E}">
        <p14:creationId xmlns:p14="http://schemas.microsoft.com/office/powerpoint/2010/main" val="2683534175"/>
      </p:ext>
    </p:extLst>
  </p:cSld>
  <p:clrMapOvr>
    <a:overrideClrMapping bg1="dk1" tx1="lt1" bg2="dk2" tx2="lt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C7FF834-B204-4967-8D47-8BB36EAF0E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780A22D-61EA-43E3-BD94-3E39CF9021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18509"/>
            <a:ext cx="12192000" cy="1939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28EE4A-DD05-A87C-D93E-A6E3F7A31E11}"/>
              </a:ext>
            </a:extLst>
          </p:cNvPr>
          <p:cNvSpPr>
            <a:spLocks noGrp="1"/>
          </p:cNvSpPr>
          <p:nvPr>
            <p:ph type="title"/>
          </p:nvPr>
        </p:nvSpPr>
        <p:spPr>
          <a:xfrm>
            <a:off x="1600200" y="4269282"/>
            <a:ext cx="8991600" cy="1264762"/>
          </a:xfrm>
        </p:spPr>
        <p:txBody>
          <a:bodyPr vert="horz" lIns="274320" tIns="182880" rIns="274320" bIns="182880" rtlCol="0" anchor="ctr" anchorCtr="1">
            <a:normAutofit/>
          </a:bodyPr>
          <a:lstStyle/>
          <a:p>
            <a:r>
              <a:rPr lang="en-US" sz="3200"/>
              <a:t>questions</a:t>
            </a:r>
          </a:p>
        </p:txBody>
      </p:sp>
      <p:pic>
        <p:nvPicPr>
          <p:cNvPr id="6" name="Graphic 5" descr="Help">
            <a:extLst>
              <a:ext uri="{FF2B5EF4-FFF2-40B4-BE49-F238E27FC236}">
                <a16:creationId xmlns:a16="http://schemas.microsoft.com/office/drawing/2014/main" id="{40B6DFC7-4E83-B8A9-9B93-0F059A34F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45346" y="640078"/>
            <a:ext cx="3301307" cy="3301307"/>
          </a:xfrm>
          <a:prstGeom prst="rect">
            <a:avLst/>
          </a:prstGeom>
        </p:spPr>
      </p:pic>
    </p:spTree>
    <p:extLst>
      <p:ext uri="{BB962C8B-B14F-4D97-AF65-F5344CB8AC3E}">
        <p14:creationId xmlns:p14="http://schemas.microsoft.com/office/powerpoint/2010/main" val="2892638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026C3-628C-D0BC-2CF1-9B2E8862BA46}"/>
              </a:ext>
            </a:extLst>
          </p:cNvPr>
          <p:cNvSpPr>
            <a:spLocks noGrp="1"/>
          </p:cNvSpPr>
          <p:nvPr>
            <p:ph type="title"/>
          </p:nvPr>
        </p:nvSpPr>
        <p:spPr/>
        <p:txBody>
          <a:bodyPr/>
          <a:lstStyle/>
          <a:p>
            <a:r>
              <a:rPr lang="en-US" dirty="0"/>
              <a:t>Considerations- SS</a:t>
            </a:r>
          </a:p>
        </p:txBody>
      </p:sp>
      <p:sp>
        <p:nvSpPr>
          <p:cNvPr id="3" name="Content Placeholder 2">
            <a:extLst>
              <a:ext uri="{FF2B5EF4-FFF2-40B4-BE49-F238E27FC236}">
                <a16:creationId xmlns:a16="http://schemas.microsoft.com/office/drawing/2014/main" id="{0B1BE73B-B520-B364-430B-B79A282A9169}"/>
              </a:ext>
            </a:extLst>
          </p:cNvPr>
          <p:cNvSpPr>
            <a:spLocks noGrp="1"/>
          </p:cNvSpPr>
          <p:nvPr>
            <p:ph idx="1"/>
          </p:nvPr>
        </p:nvSpPr>
        <p:spPr>
          <a:xfrm>
            <a:off x="753533" y="2552700"/>
            <a:ext cx="10291234" cy="3805767"/>
          </a:xfrm>
        </p:spPr>
        <p:txBody>
          <a:bodyPr>
            <a:normAutofit fontScale="92500" lnSpcReduction="20000"/>
          </a:bodyPr>
          <a:lstStyle/>
          <a:p>
            <a:pPr lvl="1"/>
            <a:r>
              <a:rPr lang="en-US" sz="2000" dirty="0"/>
              <a:t>Under federal law, people who are receiving Social Security benefits, and who have not reached full retirement age, are entitled to receive all of their benefits as long as their earnings are under the limits indicated below. </a:t>
            </a:r>
          </a:p>
          <a:p>
            <a:pPr lvl="1"/>
            <a:r>
              <a:rPr lang="en-US" sz="2000" dirty="0"/>
              <a:t>For people born in 1943 through 1954, the full retirement age is 66. The full retirement age increases gradually each year until it reaches age 67 for people born in 1960 or later.</a:t>
            </a:r>
          </a:p>
          <a:p>
            <a:pPr lvl="1"/>
            <a:endParaRPr lang="en-US" sz="2000" b="1" dirty="0">
              <a:solidFill>
                <a:srgbClr val="FF0000"/>
              </a:solidFill>
            </a:endParaRPr>
          </a:p>
          <a:p>
            <a:pPr lvl="1"/>
            <a:r>
              <a:rPr lang="en-US" sz="2000" b="1" dirty="0">
                <a:solidFill>
                  <a:srgbClr val="FF0000"/>
                </a:solidFill>
              </a:rPr>
              <a:t>At Your Full Retirement age- No limit on earnings</a:t>
            </a:r>
          </a:p>
          <a:p>
            <a:pPr lvl="1"/>
            <a:r>
              <a:rPr lang="en-US" sz="2000" b="1" dirty="0">
                <a:solidFill>
                  <a:srgbClr val="FF0000"/>
                </a:solidFill>
              </a:rPr>
              <a:t>Under Full Retirement Age-$19,560 is max earnings without penalty.  For every $2 over the limit, $1 is withheld from benefits.</a:t>
            </a:r>
          </a:p>
          <a:p>
            <a:pPr lvl="1"/>
            <a:r>
              <a:rPr lang="en-US" sz="2000" b="1" dirty="0">
                <a:solidFill>
                  <a:srgbClr val="FF0000"/>
                </a:solidFill>
              </a:rPr>
              <a:t>In the year you reach full retirement age- $51,960 is the max earnings without penalty.  For every $3 over the limit, $1 is withheld from benefits until the month you reach full retirement age. </a:t>
            </a:r>
          </a:p>
          <a:p>
            <a:pPr lvl="1"/>
            <a:endParaRPr lang="en-US" b="1" dirty="0">
              <a:solidFill>
                <a:srgbClr val="FF0000"/>
              </a:solidFill>
            </a:endParaRPr>
          </a:p>
        </p:txBody>
      </p:sp>
    </p:spTree>
    <p:extLst>
      <p:ext uri="{BB962C8B-B14F-4D97-AF65-F5344CB8AC3E}">
        <p14:creationId xmlns:p14="http://schemas.microsoft.com/office/powerpoint/2010/main" val="286939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D65E76-8105-420F-AB6D-5BF36E71BE76}"/>
              </a:ext>
            </a:extLst>
          </p:cNvPr>
          <p:cNvSpPr>
            <a:spLocks noGrp="1"/>
          </p:cNvSpPr>
          <p:nvPr>
            <p:ph type="title"/>
          </p:nvPr>
        </p:nvSpPr>
        <p:spPr/>
        <p:txBody>
          <a:bodyPr/>
          <a:lstStyle/>
          <a:p>
            <a:r>
              <a:rPr lang="en-US" dirty="0"/>
              <a:t>PART 1: RETIREMENT</a:t>
            </a:r>
          </a:p>
        </p:txBody>
      </p:sp>
    </p:spTree>
    <p:extLst>
      <p:ext uri="{BB962C8B-B14F-4D97-AF65-F5344CB8AC3E}">
        <p14:creationId xmlns:p14="http://schemas.microsoft.com/office/powerpoint/2010/main" val="266457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D66C7-AD31-4C6F-9873-B4B4ABF047FA}"/>
              </a:ext>
            </a:extLst>
          </p:cNvPr>
          <p:cNvSpPr>
            <a:spLocks noGrp="1"/>
          </p:cNvSpPr>
          <p:nvPr>
            <p:ph type="title"/>
          </p:nvPr>
        </p:nvSpPr>
        <p:spPr>
          <a:xfrm>
            <a:off x="1112108" y="284176"/>
            <a:ext cx="9874891" cy="1429294"/>
          </a:xfrm>
        </p:spPr>
        <p:txBody>
          <a:bodyPr/>
          <a:lstStyle/>
          <a:p>
            <a:r>
              <a:rPr lang="en-US" dirty="0"/>
              <a:t>Retirement- </a:t>
            </a:r>
            <a:r>
              <a:rPr lang="en-US" sz="3200" dirty="0"/>
              <a:t>(smell the salt water)</a:t>
            </a:r>
          </a:p>
        </p:txBody>
      </p:sp>
      <p:sp>
        <p:nvSpPr>
          <p:cNvPr id="3" name="Content Placeholder 2">
            <a:extLst>
              <a:ext uri="{FF2B5EF4-FFF2-40B4-BE49-F238E27FC236}">
                <a16:creationId xmlns:a16="http://schemas.microsoft.com/office/drawing/2014/main" id="{EE4F7047-0B79-45DB-8843-9D2F1AB94673}"/>
              </a:ext>
            </a:extLst>
          </p:cNvPr>
          <p:cNvSpPr>
            <a:spLocks noGrp="1"/>
          </p:cNvSpPr>
          <p:nvPr>
            <p:ph idx="1"/>
          </p:nvPr>
        </p:nvSpPr>
        <p:spPr>
          <a:xfrm>
            <a:off x="537633" y="2180167"/>
            <a:ext cx="11035241" cy="4393657"/>
          </a:xfrm>
        </p:spPr>
        <p:txBody>
          <a:bodyPr>
            <a:normAutofit lnSpcReduction="10000"/>
          </a:bodyPr>
          <a:lstStyle/>
          <a:p>
            <a:r>
              <a:rPr lang="en-US" sz="2400" dirty="0"/>
              <a:t>In order to submit a retirement application, you must have a </a:t>
            </a:r>
            <a:r>
              <a:rPr lang="en-US" sz="2400" dirty="0" err="1"/>
              <a:t>myNew</a:t>
            </a:r>
            <a:r>
              <a:rPr lang="en-US" sz="2400" dirty="0"/>
              <a:t> Jersey profile and an MBOS account ( Member Benefit Online System);  AND BE ELIGIBLE TO RETIRE- ( age or  years of service)</a:t>
            </a:r>
          </a:p>
          <a:p>
            <a:r>
              <a:rPr lang="en-US" sz="2400" dirty="0"/>
              <a:t>Log in to the </a:t>
            </a:r>
            <a:r>
              <a:rPr lang="en-US" sz="2400" dirty="0" err="1"/>
              <a:t>Div</a:t>
            </a:r>
            <a:r>
              <a:rPr lang="en-US" sz="2400" dirty="0"/>
              <a:t> of Pensions and Benefits</a:t>
            </a:r>
          </a:p>
          <a:p>
            <a:r>
              <a:rPr lang="en-US" sz="2400" dirty="0"/>
              <a:t>Select Retirement- Early, Normal, Disability, Deferred</a:t>
            </a:r>
          </a:p>
          <a:p>
            <a:r>
              <a:rPr lang="en-US" sz="2400" dirty="0"/>
              <a:t>PENSION PAYMENT OPTIONS </a:t>
            </a:r>
          </a:p>
          <a:p>
            <a:pPr lvl="1"/>
            <a:r>
              <a:rPr lang="en-US" sz="2200" dirty="0"/>
              <a:t>When planning for retirement, you must be familiar with the pension payment options available to you from the retirement system. You should also consider your financial needs in retirement, your health, your beneficiary’s health, the need to provide survivor benefits, life insurance benefits, and income from other sources such as Social Security benefits, investments, etc. </a:t>
            </a:r>
          </a:p>
          <a:p>
            <a:endParaRPr lang="en-US" dirty="0"/>
          </a:p>
        </p:txBody>
      </p:sp>
    </p:spTree>
    <p:extLst>
      <p:ext uri="{BB962C8B-B14F-4D97-AF65-F5344CB8AC3E}">
        <p14:creationId xmlns:p14="http://schemas.microsoft.com/office/powerpoint/2010/main" val="43558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D66C7-AD31-4C6F-9873-B4B4ABF047FA}"/>
              </a:ext>
            </a:extLst>
          </p:cNvPr>
          <p:cNvSpPr>
            <a:spLocks noGrp="1"/>
          </p:cNvSpPr>
          <p:nvPr>
            <p:ph type="title"/>
          </p:nvPr>
        </p:nvSpPr>
        <p:spPr>
          <a:xfrm>
            <a:off x="1112108" y="284176"/>
            <a:ext cx="9874891" cy="1429294"/>
          </a:xfrm>
        </p:spPr>
        <p:txBody>
          <a:bodyPr/>
          <a:lstStyle/>
          <a:p>
            <a:r>
              <a:rPr lang="en-US" dirty="0"/>
              <a:t>Retirement- </a:t>
            </a:r>
            <a:r>
              <a:rPr lang="en-US" sz="3200" dirty="0"/>
              <a:t>(smell the salt water)</a:t>
            </a:r>
          </a:p>
        </p:txBody>
      </p:sp>
      <p:sp>
        <p:nvSpPr>
          <p:cNvPr id="3" name="Content Placeholder 2">
            <a:extLst>
              <a:ext uri="{FF2B5EF4-FFF2-40B4-BE49-F238E27FC236}">
                <a16:creationId xmlns:a16="http://schemas.microsoft.com/office/drawing/2014/main" id="{EE4F7047-0B79-45DB-8843-9D2F1AB94673}"/>
              </a:ext>
            </a:extLst>
          </p:cNvPr>
          <p:cNvSpPr>
            <a:spLocks noGrp="1"/>
          </p:cNvSpPr>
          <p:nvPr>
            <p:ph idx="1"/>
          </p:nvPr>
        </p:nvSpPr>
        <p:spPr>
          <a:xfrm>
            <a:off x="660401" y="2192867"/>
            <a:ext cx="10912474" cy="4380957"/>
          </a:xfrm>
        </p:spPr>
        <p:txBody>
          <a:bodyPr>
            <a:normAutofit/>
          </a:bodyPr>
          <a:lstStyle/>
          <a:p>
            <a:r>
              <a:rPr lang="en-US" sz="2400" dirty="0"/>
              <a:t>When you apply for retirement, you will have to choose one of </a:t>
            </a:r>
            <a:r>
              <a:rPr lang="en-US" sz="2400" b="1" dirty="0">
                <a:solidFill>
                  <a:srgbClr val="FF0000"/>
                </a:solidFill>
              </a:rPr>
              <a:t>nine</a:t>
            </a:r>
            <a:r>
              <a:rPr lang="en-US" sz="2400" dirty="0"/>
              <a:t> ways to receive your retirement benefits. Please be sure you understand the different payment options available to you, because once you have made your choice and your retirement becomes due and payable (usually when your first check is issued), you </a:t>
            </a:r>
            <a:r>
              <a:rPr lang="en-US" sz="2400" b="1" dirty="0">
                <a:solidFill>
                  <a:srgbClr val="FF0000"/>
                </a:solidFill>
              </a:rPr>
              <a:t>cannot change your payment option</a:t>
            </a:r>
            <a:r>
              <a:rPr lang="en-US" sz="2400" dirty="0"/>
              <a:t>. </a:t>
            </a:r>
          </a:p>
          <a:p>
            <a:r>
              <a:rPr lang="en-US" sz="2400" b="1" dirty="0"/>
              <a:t>If you die before receiving monthly retirement benefits equal to the amount that you paid into the retirement system while you were employed (including interest on those contributions), the balance of your contributions will be paid to your named beneficiary, regardless of which option you choose</a:t>
            </a:r>
            <a:r>
              <a:rPr lang="en-US" sz="2400" dirty="0"/>
              <a:t>. </a:t>
            </a:r>
          </a:p>
          <a:p>
            <a:endParaRPr lang="en-US" dirty="0"/>
          </a:p>
        </p:txBody>
      </p:sp>
    </p:spTree>
    <p:extLst>
      <p:ext uri="{BB962C8B-B14F-4D97-AF65-F5344CB8AC3E}">
        <p14:creationId xmlns:p14="http://schemas.microsoft.com/office/powerpoint/2010/main" val="249553308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1913</TotalTime>
  <Words>5291</Words>
  <Application>Microsoft Office PowerPoint</Application>
  <PresentationFormat>Widescreen</PresentationFormat>
  <Paragraphs>217</Paragraphs>
  <Slides>53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53</vt:i4>
      </vt:variant>
    </vt:vector>
  </HeadingPairs>
  <TitlesOfParts>
    <vt:vector size="56" baseType="lpstr">
      <vt:lpstr>Arial</vt:lpstr>
      <vt:lpstr>Gill Sans MT</vt:lpstr>
      <vt:lpstr>Parcel</vt:lpstr>
      <vt:lpstr>   Retirement, post retirement employment and Succession Planning </vt:lpstr>
      <vt:lpstr>PROLOGUE</vt:lpstr>
      <vt:lpstr>Can you afford to retire?</vt:lpstr>
      <vt:lpstr>Considerations</vt:lpstr>
      <vt:lpstr>Considerations</vt:lpstr>
      <vt:lpstr>Considerations- SS</vt:lpstr>
      <vt:lpstr>PART 1: RETIREMENT</vt:lpstr>
      <vt:lpstr>Retirement- (smell the salt water)</vt:lpstr>
      <vt:lpstr>Retirement- (smell the salt water)</vt:lpstr>
      <vt:lpstr>Retirement click bait</vt:lpstr>
      <vt:lpstr>Retirement click bait</vt:lpstr>
      <vt:lpstr>Retirement click bait</vt:lpstr>
      <vt:lpstr>Retirement options- fact sheet 5</vt:lpstr>
      <vt:lpstr>Retirement options</vt:lpstr>
      <vt:lpstr>Retirement options</vt:lpstr>
      <vt:lpstr>Retirement options</vt:lpstr>
      <vt:lpstr>Retirement options</vt:lpstr>
      <vt:lpstr>Retirement options</vt:lpstr>
      <vt:lpstr>Retirement options</vt:lpstr>
      <vt:lpstr>Retirement tidbits</vt:lpstr>
      <vt:lpstr>Retirement  tidbits</vt:lpstr>
      <vt:lpstr>Retirement  tidbits</vt:lpstr>
      <vt:lpstr>Retirement  tidbits</vt:lpstr>
      <vt:lpstr>Board Mtg</vt:lpstr>
      <vt:lpstr>PART 2: PROTECTION</vt:lpstr>
      <vt:lpstr>Before you walk out the door…internal</vt:lpstr>
      <vt:lpstr>Before you walk out the door…external</vt:lpstr>
      <vt:lpstr>Special Meetings </vt:lpstr>
      <vt:lpstr>Before you really walk out the door</vt:lpstr>
      <vt:lpstr>PART 3: POST RETIREMENT PUBLIC SERVICE</vt:lpstr>
      <vt:lpstr>Ok you are retired.. Now what?</vt:lpstr>
      <vt:lpstr>So, you want to go back to work-  (that did not take long)</vt:lpstr>
      <vt:lpstr>Returning to work-former employer</vt:lpstr>
      <vt:lpstr>Returning to work-former employer</vt:lpstr>
      <vt:lpstr>Returning to work-former employer</vt:lpstr>
      <vt:lpstr>RETURN TO WORK WITH ANOTHER NEW JERSEY PUBLIC EMPLOYER</vt:lpstr>
      <vt:lpstr>CONTRACT WORK?</vt:lpstr>
      <vt:lpstr>SUMMARIZE</vt:lpstr>
      <vt:lpstr>NEW EMPLOYMENT RESPONSIBILITY</vt:lpstr>
      <vt:lpstr>Div of Pensions Form EE 904</vt:lpstr>
      <vt:lpstr>PART 3: SUCCESSION PLANNING</vt:lpstr>
      <vt:lpstr>Succession planning</vt:lpstr>
      <vt:lpstr>Governing Magazine 2016</vt:lpstr>
      <vt:lpstr>KEY IDEAS</vt:lpstr>
      <vt:lpstr>KEY IDEAS</vt:lpstr>
      <vt:lpstr>KEY IDEAS</vt:lpstr>
      <vt:lpstr>EXPERTS TIPS</vt:lpstr>
      <vt:lpstr>EXPERT TIPS</vt:lpstr>
      <vt:lpstr>EXPERT TIPS</vt:lpstr>
      <vt:lpstr>EXPERT TIPS</vt:lpstr>
      <vt:lpstr>EXPERT TIPS</vt:lpstr>
      <vt:lpstr>What I did…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RETIREMENT, PROTECTION AND SUCCESSION PLANNING</dc:title>
  <dc:creator>joseph Monzo</dc:creator>
  <cp:lastModifiedBy>Vincent Belluscio</cp:lastModifiedBy>
  <cp:revision>30</cp:revision>
  <dcterms:created xsi:type="dcterms:W3CDTF">2019-04-20T17:52:48Z</dcterms:created>
  <dcterms:modified xsi:type="dcterms:W3CDTF">2022-05-20T18:36:50Z</dcterms:modified>
</cp:coreProperties>
</file>