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61" r:id="rId5"/>
    <p:sldId id="262" r:id="rId6"/>
    <p:sldId id="263" r:id="rId7"/>
    <p:sldId id="260" r:id="rId8"/>
    <p:sldId id="303" r:id="rId9"/>
    <p:sldId id="304" r:id="rId10"/>
    <p:sldId id="305" r:id="rId11"/>
    <p:sldId id="258" r:id="rId12"/>
    <p:sldId id="306" r:id="rId13"/>
    <p:sldId id="269" r:id="rId14"/>
    <p:sldId id="270" r:id="rId15"/>
    <p:sldId id="293" r:id="rId16"/>
    <p:sldId id="271" r:id="rId17"/>
    <p:sldId id="259" r:id="rId18"/>
    <p:sldId id="268" r:id="rId19"/>
    <p:sldId id="307" r:id="rId20"/>
    <p:sldId id="292" r:id="rId21"/>
    <p:sldId id="264" r:id="rId22"/>
    <p:sldId id="294" r:id="rId23"/>
    <p:sldId id="295" r:id="rId24"/>
    <p:sldId id="296" r:id="rId25"/>
    <p:sldId id="297" r:id="rId26"/>
    <p:sldId id="298" r:id="rId27"/>
    <p:sldId id="299" r:id="rId28"/>
    <p:sldId id="300" r:id="rId29"/>
    <p:sldId id="301" r:id="rId30"/>
    <p:sldId id="302" r:id="rId31"/>
    <p:sldId id="273" r:id="rId32"/>
    <p:sldId id="274" r:id="rId33"/>
    <p:sldId id="275" r:id="rId34"/>
    <p:sldId id="276" r:id="rId35"/>
    <p:sldId id="277" r:id="rId36"/>
    <p:sldId id="278" r:id="rId37"/>
    <p:sldId id="280" r:id="rId38"/>
    <p:sldId id="283" r:id="rId39"/>
    <p:sldId id="284" r:id="rId40"/>
    <p:sldId id="285" r:id="rId41"/>
    <p:sldId id="287" r:id="rId42"/>
    <p:sldId id="289" r:id="rId43"/>
    <p:sldId id="290" r:id="rId44"/>
    <p:sldId id="265" r:id="rId45"/>
    <p:sldId id="266"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Taxes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157-4D76-B6C0-D8635D8FA5D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157-4D76-B6C0-D8635D8FA5D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157-4D76-B6C0-D8635D8FA5D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157-4D76-B6C0-D8635D8FA5D0}"/>
              </c:ext>
            </c:extLst>
          </c:dPt>
          <c:cat>
            <c:strRef>
              <c:f>Sheet1!$A$2:$A$5</c:f>
              <c:strCache>
                <c:ptCount val="3"/>
                <c:pt idx="0">
                  <c:v>Schools</c:v>
                </c:pt>
                <c:pt idx="1">
                  <c:v>County</c:v>
                </c:pt>
                <c:pt idx="2">
                  <c:v>Municipality</c:v>
                </c:pt>
              </c:strCache>
            </c:strRef>
          </c:cat>
          <c:val>
            <c:numRef>
              <c:f>Sheet1!$B$2:$B$5</c:f>
              <c:numCache>
                <c:formatCode>General</c:formatCode>
                <c:ptCount val="4"/>
                <c:pt idx="0">
                  <c:v>55</c:v>
                </c:pt>
                <c:pt idx="1">
                  <c:v>28</c:v>
                </c:pt>
                <c:pt idx="2">
                  <c:v>17</c:v>
                </c:pt>
              </c:numCache>
            </c:numRef>
          </c:val>
          <c:extLst>
            <c:ext xmlns:c16="http://schemas.microsoft.com/office/drawing/2014/chart" uri="{C3380CC4-5D6E-409C-BE32-E72D297353CC}">
              <c16:uniqueId val="{00000000-5609-4BC3-B090-CF7CB2D6A71F}"/>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88987165184458838"/>
          <c:y val="0.35607438447668283"/>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PILOT</c:v>
                </c:pt>
              </c:strCache>
            </c:strRef>
          </c:tx>
          <c:explosion val="11"/>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FDA-4AD2-B0D2-A2DFB4F291A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FDA-4AD2-B0D2-A2DFB4F291A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FDA-4AD2-B0D2-A2DFB4F291A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FDA-4AD2-B0D2-A2DFB4F291A6}"/>
              </c:ext>
            </c:extLst>
          </c:dPt>
          <c:cat>
            <c:strRef>
              <c:f>Sheet1!$A$2:$A$5</c:f>
              <c:strCache>
                <c:ptCount val="2"/>
                <c:pt idx="0">
                  <c:v>Municipality</c:v>
                </c:pt>
                <c:pt idx="1">
                  <c:v>County</c:v>
                </c:pt>
              </c:strCache>
            </c:strRef>
          </c:cat>
          <c:val>
            <c:numRef>
              <c:f>Sheet1!$B$2:$B$5</c:f>
              <c:numCache>
                <c:formatCode>General</c:formatCode>
                <c:ptCount val="4"/>
                <c:pt idx="0">
                  <c:v>95</c:v>
                </c:pt>
                <c:pt idx="1">
                  <c:v>5</c:v>
                </c:pt>
              </c:numCache>
            </c:numRef>
          </c:val>
          <c:extLst>
            <c:ext xmlns:c16="http://schemas.microsoft.com/office/drawing/2014/chart" uri="{C3380CC4-5D6E-409C-BE32-E72D297353CC}">
              <c16:uniqueId val="{00000000-7321-4667-8915-78DADF22EB86}"/>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615DF-4905-439C-82A5-81AE21828C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FEE462-FCC3-41C8-BD12-E94392B669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38558E-B367-4D0B-934E-61562A381466}"/>
              </a:ext>
            </a:extLst>
          </p:cNvPr>
          <p:cNvSpPr>
            <a:spLocks noGrp="1"/>
          </p:cNvSpPr>
          <p:nvPr>
            <p:ph type="dt" sz="half" idx="10"/>
          </p:nvPr>
        </p:nvSpPr>
        <p:spPr/>
        <p:txBody>
          <a:bodyPr/>
          <a:lstStyle/>
          <a:p>
            <a:fld id="{D86FA5F6-0D76-42F8-BD0C-688A56AE5360}" type="datetimeFigureOut">
              <a:rPr lang="en-US" smtClean="0"/>
              <a:t>5/20/2022</a:t>
            </a:fld>
            <a:endParaRPr lang="en-US"/>
          </a:p>
        </p:txBody>
      </p:sp>
      <p:sp>
        <p:nvSpPr>
          <p:cNvPr id="5" name="Footer Placeholder 4">
            <a:extLst>
              <a:ext uri="{FF2B5EF4-FFF2-40B4-BE49-F238E27FC236}">
                <a16:creationId xmlns:a16="http://schemas.microsoft.com/office/drawing/2014/main" id="{94868EAA-CACB-4E88-A8E7-671F4D0320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CE7D5C-CEC7-4352-9F3D-992889265CF6}"/>
              </a:ext>
            </a:extLst>
          </p:cNvPr>
          <p:cNvSpPr>
            <a:spLocks noGrp="1"/>
          </p:cNvSpPr>
          <p:nvPr>
            <p:ph type="sldNum" sz="quarter" idx="12"/>
          </p:nvPr>
        </p:nvSpPr>
        <p:spPr/>
        <p:txBody>
          <a:bodyPr/>
          <a:lstStyle/>
          <a:p>
            <a:fld id="{FCBAF533-EADC-491E-9BFF-208923470D06}" type="slidenum">
              <a:rPr lang="en-US" smtClean="0"/>
              <a:t>‹#›</a:t>
            </a:fld>
            <a:endParaRPr lang="en-US"/>
          </a:p>
        </p:txBody>
      </p:sp>
    </p:spTree>
    <p:extLst>
      <p:ext uri="{BB962C8B-B14F-4D97-AF65-F5344CB8AC3E}">
        <p14:creationId xmlns:p14="http://schemas.microsoft.com/office/powerpoint/2010/main" val="4076936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6503D-2737-4B3F-B221-E0C3850D54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1D8FF7-5552-4CD8-A819-7BEC43F5B3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8D8B95-E0F6-4E08-A47C-D981F5316576}"/>
              </a:ext>
            </a:extLst>
          </p:cNvPr>
          <p:cNvSpPr>
            <a:spLocks noGrp="1"/>
          </p:cNvSpPr>
          <p:nvPr>
            <p:ph type="dt" sz="half" idx="10"/>
          </p:nvPr>
        </p:nvSpPr>
        <p:spPr/>
        <p:txBody>
          <a:bodyPr/>
          <a:lstStyle/>
          <a:p>
            <a:fld id="{D86FA5F6-0D76-42F8-BD0C-688A56AE5360}" type="datetimeFigureOut">
              <a:rPr lang="en-US" smtClean="0"/>
              <a:t>5/20/2022</a:t>
            </a:fld>
            <a:endParaRPr lang="en-US"/>
          </a:p>
        </p:txBody>
      </p:sp>
      <p:sp>
        <p:nvSpPr>
          <p:cNvPr id="5" name="Footer Placeholder 4">
            <a:extLst>
              <a:ext uri="{FF2B5EF4-FFF2-40B4-BE49-F238E27FC236}">
                <a16:creationId xmlns:a16="http://schemas.microsoft.com/office/drawing/2014/main" id="{77B94097-0F57-451D-86CD-28B4A4F701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470F58-BADB-4098-ACD9-C950E322B6A6}"/>
              </a:ext>
            </a:extLst>
          </p:cNvPr>
          <p:cNvSpPr>
            <a:spLocks noGrp="1"/>
          </p:cNvSpPr>
          <p:nvPr>
            <p:ph type="sldNum" sz="quarter" idx="12"/>
          </p:nvPr>
        </p:nvSpPr>
        <p:spPr/>
        <p:txBody>
          <a:bodyPr/>
          <a:lstStyle/>
          <a:p>
            <a:fld id="{FCBAF533-EADC-491E-9BFF-208923470D06}" type="slidenum">
              <a:rPr lang="en-US" smtClean="0"/>
              <a:t>‹#›</a:t>
            </a:fld>
            <a:endParaRPr lang="en-US"/>
          </a:p>
        </p:txBody>
      </p:sp>
    </p:spTree>
    <p:extLst>
      <p:ext uri="{BB962C8B-B14F-4D97-AF65-F5344CB8AC3E}">
        <p14:creationId xmlns:p14="http://schemas.microsoft.com/office/powerpoint/2010/main" val="2552005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4CEA6E-8184-4436-B6B3-E933CAE882A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7BB23B8-C89A-49F6-9584-07D12BE6F0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C33BC4-C72F-4907-A6C4-37CAE216BEE2}"/>
              </a:ext>
            </a:extLst>
          </p:cNvPr>
          <p:cNvSpPr>
            <a:spLocks noGrp="1"/>
          </p:cNvSpPr>
          <p:nvPr>
            <p:ph type="dt" sz="half" idx="10"/>
          </p:nvPr>
        </p:nvSpPr>
        <p:spPr/>
        <p:txBody>
          <a:bodyPr/>
          <a:lstStyle/>
          <a:p>
            <a:fld id="{D86FA5F6-0D76-42F8-BD0C-688A56AE5360}" type="datetimeFigureOut">
              <a:rPr lang="en-US" smtClean="0"/>
              <a:t>5/20/2022</a:t>
            </a:fld>
            <a:endParaRPr lang="en-US"/>
          </a:p>
        </p:txBody>
      </p:sp>
      <p:sp>
        <p:nvSpPr>
          <p:cNvPr id="5" name="Footer Placeholder 4">
            <a:extLst>
              <a:ext uri="{FF2B5EF4-FFF2-40B4-BE49-F238E27FC236}">
                <a16:creationId xmlns:a16="http://schemas.microsoft.com/office/drawing/2014/main" id="{391D4AB3-6AE0-4EB6-9D76-4103AA3949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6148CD-CE4F-490B-9CB5-67273BA5C370}"/>
              </a:ext>
            </a:extLst>
          </p:cNvPr>
          <p:cNvSpPr>
            <a:spLocks noGrp="1"/>
          </p:cNvSpPr>
          <p:nvPr>
            <p:ph type="sldNum" sz="quarter" idx="12"/>
          </p:nvPr>
        </p:nvSpPr>
        <p:spPr/>
        <p:txBody>
          <a:bodyPr/>
          <a:lstStyle/>
          <a:p>
            <a:fld id="{FCBAF533-EADC-491E-9BFF-208923470D06}" type="slidenum">
              <a:rPr lang="en-US" smtClean="0"/>
              <a:t>‹#›</a:t>
            </a:fld>
            <a:endParaRPr lang="en-US"/>
          </a:p>
        </p:txBody>
      </p:sp>
    </p:spTree>
    <p:extLst>
      <p:ext uri="{BB962C8B-B14F-4D97-AF65-F5344CB8AC3E}">
        <p14:creationId xmlns:p14="http://schemas.microsoft.com/office/powerpoint/2010/main" val="2291615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FA8EA-3063-43DA-9708-6167A89F3C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3AE6C7-4FF9-483F-8D0E-186F3C1F00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12DFBE-8CCB-4254-8DA6-A54FDA139BEC}"/>
              </a:ext>
            </a:extLst>
          </p:cNvPr>
          <p:cNvSpPr>
            <a:spLocks noGrp="1"/>
          </p:cNvSpPr>
          <p:nvPr>
            <p:ph type="dt" sz="half" idx="10"/>
          </p:nvPr>
        </p:nvSpPr>
        <p:spPr/>
        <p:txBody>
          <a:bodyPr/>
          <a:lstStyle/>
          <a:p>
            <a:fld id="{D86FA5F6-0D76-42F8-BD0C-688A56AE5360}" type="datetimeFigureOut">
              <a:rPr lang="en-US" smtClean="0"/>
              <a:t>5/20/2022</a:t>
            </a:fld>
            <a:endParaRPr lang="en-US"/>
          </a:p>
        </p:txBody>
      </p:sp>
      <p:sp>
        <p:nvSpPr>
          <p:cNvPr id="5" name="Footer Placeholder 4">
            <a:extLst>
              <a:ext uri="{FF2B5EF4-FFF2-40B4-BE49-F238E27FC236}">
                <a16:creationId xmlns:a16="http://schemas.microsoft.com/office/drawing/2014/main" id="{6DE0E145-858B-4849-9EAE-13DED2735C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5178B0-9E9A-4794-BE6E-7743C36A2575}"/>
              </a:ext>
            </a:extLst>
          </p:cNvPr>
          <p:cNvSpPr>
            <a:spLocks noGrp="1"/>
          </p:cNvSpPr>
          <p:nvPr>
            <p:ph type="sldNum" sz="quarter" idx="12"/>
          </p:nvPr>
        </p:nvSpPr>
        <p:spPr/>
        <p:txBody>
          <a:bodyPr/>
          <a:lstStyle/>
          <a:p>
            <a:fld id="{FCBAF533-EADC-491E-9BFF-208923470D06}" type="slidenum">
              <a:rPr lang="en-US" smtClean="0"/>
              <a:t>‹#›</a:t>
            </a:fld>
            <a:endParaRPr lang="en-US"/>
          </a:p>
        </p:txBody>
      </p:sp>
    </p:spTree>
    <p:extLst>
      <p:ext uri="{BB962C8B-B14F-4D97-AF65-F5344CB8AC3E}">
        <p14:creationId xmlns:p14="http://schemas.microsoft.com/office/powerpoint/2010/main" val="867889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A06CC-DDB6-4610-9FAC-441710241D6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72D110-1F84-43B8-BB6C-85DEFFF4B1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7DB44F-9705-47E1-9072-C0A49790D8FB}"/>
              </a:ext>
            </a:extLst>
          </p:cNvPr>
          <p:cNvSpPr>
            <a:spLocks noGrp="1"/>
          </p:cNvSpPr>
          <p:nvPr>
            <p:ph type="dt" sz="half" idx="10"/>
          </p:nvPr>
        </p:nvSpPr>
        <p:spPr/>
        <p:txBody>
          <a:bodyPr/>
          <a:lstStyle/>
          <a:p>
            <a:fld id="{D86FA5F6-0D76-42F8-BD0C-688A56AE5360}" type="datetimeFigureOut">
              <a:rPr lang="en-US" smtClean="0"/>
              <a:t>5/20/2022</a:t>
            </a:fld>
            <a:endParaRPr lang="en-US"/>
          </a:p>
        </p:txBody>
      </p:sp>
      <p:sp>
        <p:nvSpPr>
          <p:cNvPr id="5" name="Footer Placeholder 4">
            <a:extLst>
              <a:ext uri="{FF2B5EF4-FFF2-40B4-BE49-F238E27FC236}">
                <a16:creationId xmlns:a16="http://schemas.microsoft.com/office/drawing/2014/main" id="{4202291F-DF14-442E-BBF7-7AE0420601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BA6439-CBA4-4542-ADE4-9DE9DD7E78A9}"/>
              </a:ext>
            </a:extLst>
          </p:cNvPr>
          <p:cNvSpPr>
            <a:spLocks noGrp="1"/>
          </p:cNvSpPr>
          <p:nvPr>
            <p:ph type="sldNum" sz="quarter" idx="12"/>
          </p:nvPr>
        </p:nvSpPr>
        <p:spPr/>
        <p:txBody>
          <a:bodyPr/>
          <a:lstStyle/>
          <a:p>
            <a:fld id="{FCBAF533-EADC-491E-9BFF-208923470D06}" type="slidenum">
              <a:rPr lang="en-US" smtClean="0"/>
              <a:t>‹#›</a:t>
            </a:fld>
            <a:endParaRPr lang="en-US"/>
          </a:p>
        </p:txBody>
      </p:sp>
    </p:spTree>
    <p:extLst>
      <p:ext uri="{BB962C8B-B14F-4D97-AF65-F5344CB8AC3E}">
        <p14:creationId xmlns:p14="http://schemas.microsoft.com/office/powerpoint/2010/main" val="1613679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0790F-9456-450C-AF01-F4684951C1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E3A4F7-441F-4ABE-A399-91F5B9D5AA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E8E90CB-C262-45CB-ADAB-35CC336623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053908C-71DE-4682-9004-5C8F444DB75E}"/>
              </a:ext>
            </a:extLst>
          </p:cNvPr>
          <p:cNvSpPr>
            <a:spLocks noGrp="1"/>
          </p:cNvSpPr>
          <p:nvPr>
            <p:ph type="dt" sz="half" idx="10"/>
          </p:nvPr>
        </p:nvSpPr>
        <p:spPr/>
        <p:txBody>
          <a:bodyPr/>
          <a:lstStyle/>
          <a:p>
            <a:fld id="{D86FA5F6-0D76-42F8-BD0C-688A56AE5360}" type="datetimeFigureOut">
              <a:rPr lang="en-US" smtClean="0"/>
              <a:t>5/20/2022</a:t>
            </a:fld>
            <a:endParaRPr lang="en-US"/>
          </a:p>
        </p:txBody>
      </p:sp>
      <p:sp>
        <p:nvSpPr>
          <p:cNvPr id="6" name="Footer Placeholder 5">
            <a:extLst>
              <a:ext uri="{FF2B5EF4-FFF2-40B4-BE49-F238E27FC236}">
                <a16:creationId xmlns:a16="http://schemas.microsoft.com/office/drawing/2014/main" id="{2E708B69-BECC-4359-B598-9CFEDCAC97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EE79F0-2E7D-41C6-B086-F55056392612}"/>
              </a:ext>
            </a:extLst>
          </p:cNvPr>
          <p:cNvSpPr>
            <a:spLocks noGrp="1"/>
          </p:cNvSpPr>
          <p:nvPr>
            <p:ph type="sldNum" sz="quarter" idx="12"/>
          </p:nvPr>
        </p:nvSpPr>
        <p:spPr/>
        <p:txBody>
          <a:bodyPr/>
          <a:lstStyle/>
          <a:p>
            <a:fld id="{FCBAF533-EADC-491E-9BFF-208923470D06}" type="slidenum">
              <a:rPr lang="en-US" smtClean="0"/>
              <a:t>‹#›</a:t>
            </a:fld>
            <a:endParaRPr lang="en-US"/>
          </a:p>
        </p:txBody>
      </p:sp>
    </p:spTree>
    <p:extLst>
      <p:ext uri="{BB962C8B-B14F-4D97-AF65-F5344CB8AC3E}">
        <p14:creationId xmlns:p14="http://schemas.microsoft.com/office/powerpoint/2010/main" val="2325973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A3FFA-49D2-4D50-9178-C0E026ABFF0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73AE023-B348-428C-A6C5-FC23B478FA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2F165EA-3C62-4159-921C-A93E32383B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D396B6E-2622-4F80-835C-8750546E6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C0FDA5-6EAA-40A2-9D63-7305B9B3E64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6F3698-FA80-4CEA-AAE0-9AF4423E482D}"/>
              </a:ext>
            </a:extLst>
          </p:cNvPr>
          <p:cNvSpPr>
            <a:spLocks noGrp="1"/>
          </p:cNvSpPr>
          <p:nvPr>
            <p:ph type="dt" sz="half" idx="10"/>
          </p:nvPr>
        </p:nvSpPr>
        <p:spPr/>
        <p:txBody>
          <a:bodyPr/>
          <a:lstStyle/>
          <a:p>
            <a:fld id="{D86FA5F6-0D76-42F8-BD0C-688A56AE5360}" type="datetimeFigureOut">
              <a:rPr lang="en-US" smtClean="0"/>
              <a:t>5/20/2022</a:t>
            </a:fld>
            <a:endParaRPr lang="en-US"/>
          </a:p>
        </p:txBody>
      </p:sp>
      <p:sp>
        <p:nvSpPr>
          <p:cNvPr id="8" name="Footer Placeholder 7">
            <a:extLst>
              <a:ext uri="{FF2B5EF4-FFF2-40B4-BE49-F238E27FC236}">
                <a16:creationId xmlns:a16="http://schemas.microsoft.com/office/drawing/2014/main" id="{9C16CB0F-2DF0-482F-94BF-64DBD4A2180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14A4C83-612C-4885-AEA9-49B6D97CD2F1}"/>
              </a:ext>
            </a:extLst>
          </p:cNvPr>
          <p:cNvSpPr>
            <a:spLocks noGrp="1"/>
          </p:cNvSpPr>
          <p:nvPr>
            <p:ph type="sldNum" sz="quarter" idx="12"/>
          </p:nvPr>
        </p:nvSpPr>
        <p:spPr/>
        <p:txBody>
          <a:bodyPr/>
          <a:lstStyle/>
          <a:p>
            <a:fld id="{FCBAF533-EADC-491E-9BFF-208923470D06}" type="slidenum">
              <a:rPr lang="en-US" smtClean="0"/>
              <a:t>‹#›</a:t>
            </a:fld>
            <a:endParaRPr lang="en-US"/>
          </a:p>
        </p:txBody>
      </p:sp>
    </p:spTree>
    <p:extLst>
      <p:ext uri="{BB962C8B-B14F-4D97-AF65-F5344CB8AC3E}">
        <p14:creationId xmlns:p14="http://schemas.microsoft.com/office/powerpoint/2010/main" val="606220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9CD50-F045-4077-A175-9980FD994F6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6D7CDE-752E-47EF-BC5D-511A40C3E591}"/>
              </a:ext>
            </a:extLst>
          </p:cNvPr>
          <p:cNvSpPr>
            <a:spLocks noGrp="1"/>
          </p:cNvSpPr>
          <p:nvPr>
            <p:ph type="dt" sz="half" idx="10"/>
          </p:nvPr>
        </p:nvSpPr>
        <p:spPr/>
        <p:txBody>
          <a:bodyPr/>
          <a:lstStyle/>
          <a:p>
            <a:fld id="{D86FA5F6-0D76-42F8-BD0C-688A56AE5360}" type="datetimeFigureOut">
              <a:rPr lang="en-US" smtClean="0"/>
              <a:t>5/20/2022</a:t>
            </a:fld>
            <a:endParaRPr lang="en-US"/>
          </a:p>
        </p:txBody>
      </p:sp>
      <p:sp>
        <p:nvSpPr>
          <p:cNvPr id="4" name="Footer Placeholder 3">
            <a:extLst>
              <a:ext uri="{FF2B5EF4-FFF2-40B4-BE49-F238E27FC236}">
                <a16:creationId xmlns:a16="http://schemas.microsoft.com/office/drawing/2014/main" id="{021850E7-93F6-4CD1-A56C-EDD59E353F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0B4A83D-134D-413E-9E79-86F6142C6EC9}"/>
              </a:ext>
            </a:extLst>
          </p:cNvPr>
          <p:cNvSpPr>
            <a:spLocks noGrp="1"/>
          </p:cNvSpPr>
          <p:nvPr>
            <p:ph type="sldNum" sz="quarter" idx="12"/>
          </p:nvPr>
        </p:nvSpPr>
        <p:spPr/>
        <p:txBody>
          <a:bodyPr/>
          <a:lstStyle/>
          <a:p>
            <a:fld id="{FCBAF533-EADC-491E-9BFF-208923470D06}" type="slidenum">
              <a:rPr lang="en-US" smtClean="0"/>
              <a:t>‹#›</a:t>
            </a:fld>
            <a:endParaRPr lang="en-US"/>
          </a:p>
        </p:txBody>
      </p:sp>
    </p:spTree>
    <p:extLst>
      <p:ext uri="{BB962C8B-B14F-4D97-AF65-F5344CB8AC3E}">
        <p14:creationId xmlns:p14="http://schemas.microsoft.com/office/powerpoint/2010/main" val="1220434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931B6B-C855-4848-AE4B-29FC1CE002A7}"/>
              </a:ext>
            </a:extLst>
          </p:cNvPr>
          <p:cNvSpPr>
            <a:spLocks noGrp="1"/>
          </p:cNvSpPr>
          <p:nvPr>
            <p:ph type="dt" sz="half" idx="10"/>
          </p:nvPr>
        </p:nvSpPr>
        <p:spPr/>
        <p:txBody>
          <a:bodyPr/>
          <a:lstStyle/>
          <a:p>
            <a:fld id="{D86FA5F6-0D76-42F8-BD0C-688A56AE5360}" type="datetimeFigureOut">
              <a:rPr lang="en-US" smtClean="0"/>
              <a:t>5/20/2022</a:t>
            </a:fld>
            <a:endParaRPr lang="en-US"/>
          </a:p>
        </p:txBody>
      </p:sp>
      <p:sp>
        <p:nvSpPr>
          <p:cNvPr id="3" name="Footer Placeholder 2">
            <a:extLst>
              <a:ext uri="{FF2B5EF4-FFF2-40B4-BE49-F238E27FC236}">
                <a16:creationId xmlns:a16="http://schemas.microsoft.com/office/drawing/2014/main" id="{06141693-8A43-4651-9799-9D44C8F1B93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923F13-8A7C-44BC-9127-0DF980DFC381}"/>
              </a:ext>
            </a:extLst>
          </p:cNvPr>
          <p:cNvSpPr>
            <a:spLocks noGrp="1"/>
          </p:cNvSpPr>
          <p:nvPr>
            <p:ph type="sldNum" sz="quarter" idx="12"/>
          </p:nvPr>
        </p:nvSpPr>
        <p:spPr/>
        <p:txBody>
          <a:bodyPr/>
          <a:lstStyle/>
          <a:p>
            <a:fld id="{FCBAF533-EADC-491E-9BFF-208923470D06}" type="slidenum">
              <a:rPr lang="en-US" smtClean="0"/>
              <a:t>‹#›</a:t>
            </a:fld>
            <a:endParaRPr lang="en-US"/>
          </a:p>
        </p:txBody>
      </p:sp>
    </p:spTree>
    <p:extLst>
      <p:ext uri="{BB962C8B-B14F-4D97-AF65-F5344CB8AC3E}">
        <p14:creationId xmlns:p14="http://schemas.microsoft.com/office/powerpoint/2010/main" val="1193259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2A9B9-5D62-4DD3-8CD4-4DE0C976B1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052C6F-BAA3-4462-8A89-E5C0CCDD2F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C463374-FE3F-4364-8856-37AD9914F4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93ECF7-0873-4D3A-974C-FCC1B9BE21F0}"/>
              </a:ext>
            </a:extLst>
          </p:cNvPr>
          <p:cNvSpPr>
            <a:spLocks noGrp="1"/>
          </p:cNvSpPr>
          <p:nvPr>
            <p:ph type="dt" sz="half" idx="10"/>
          </p:nvPr>
        </p:nvSpPr>
        <p:spPr/>
        <p:txBody>
          <a:bodyPr/>
          <a:lstStyle/>
          <a:p>
            <a:fld id="{D86FA5F6-0D76-42F8-BD0C-688A56AE5360}" type="datetimeFigureOut">
              <a:rPr lang="en-US" smtClean="0"/>
              <a:t>5/20/2022</a:t>
            </a:fld>
            <a:endParaRPr lang="en-US"/>
          </a:p>
        </p:txBody>
      </p:sp>
      <p:sp>
        <p:nvSpPr>
          <p:cNvPr id="6" name="Footer Placeholder 5">
            <a:extLst>
              <a:ext uri="{FF2B5EF4-FFF2-40B4-BE49-F238E27FC236}">
                <a16:creationId xmlns:a16="http://schemas.microsoft.com/office/drawing/2014/main" id="{EAAB7A69-FF10-4A67-A41C-B531BD0FC2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865805-117F-4FCF-9E54-4E679FE201BF}"/>
              </a:ext>
            </a:extLst>
          </p:cNvPr>
          <p:cNvSpPr>
            <a:spLocks noGrp="1"/>
          </p:cNvSpPr>
          <p:nvPr>
            <p:ph type="sldNum" sz="quarter" idx="12"/>
          </p:nvPr>
        </p:nvSpPr>
        <p:spPr/>
        <p:txBody>
          <a:bodyPr/>
          <a:lstStyle/>
          <a:p>
            <a:fld id="{FCBAF533-EADC-491E-9BFF-208923470D06}" type="slidenum">
              <a:rPr lang="en-US" smtClean="0"/>
              <a:t>‹#›</a:t>
            </a:fld>
            <a:endParaRPr lang="en-US"/>
          </a:p>
        </p:txBody>
      </p:sp>
    </p:spTree>
    <p:extLst>
      <p:ext uri="{BB962C8B-B14F-4D97-AF65-F5344CB8AC3E}">
        <p14:creationId xmlns:p14="http://schemas.microsoft.com/office/powerpoint/2010/main" val="1596592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F46E3-7227-49BC-AE03-2DF7CEC267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BDC77FA-8BD9-4F79-9C4B-A15F68547C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43F43DA-9127-4416-9195-D14CF2B19B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4AF50E-16DF-4992-BF90-AF927B9D3CEF}"/>
              </a:ext>
            </a:extLst>
          </p:cNvPr>
          <p:cNvSpPr>
            <a:spLocks noGrp="1"/>
          </p:cNvSpPr>
          <p:nvPr>
            <p:ph type="dt" sz="half" idx="10"/>
          </p:nvPr>
        </p:nvSpPr>
        <p:spPr/>
        <p:txBody>
          <a:bodyPr/>
          <a:lstStyle/>
          <a:p>
            <a:fld id="{D86FA5F6-0D76-42F8-BD0C-688A56AE5360}" type="datetimeFigureOut">
              <a:rPr lang="en-US" smtClean="0"/>
              <a:t>5/20/2022</a:t>
            </a:fld>
            <a:endParaRPr lang="en-US"/>
          </a:p>
        </p:txBody>
      </p:sp>
      <p:sp>
        <p:nvSpPr>
          <p:cNvPr id="6" name="Footer Placeholder 5">
            <a:extLst>
              <a:ext uri="{FF2B5EF4-FFF2-40B4-BE49-F238E27FC236}">
                <a16:creationId xmlns:a16="http://schemas.microsoft.com/office/drawing/2014/main" id="{80D2A77F-6A2C-47B0-9B88-4594B884C3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F5E8D6-941F-4DD3-B725-6DB4878B083C}"/>
              </a:ext>
            </a:extLst>
          </p:cNvPr>
          <p:cNvSpPr>
            <a:spLocks noGrp="1"/>
          </p:cNvSpPr>
          <p:nvPr>
            <p:ph type="sldNum" sz="quarter" idx="12"/>
          </p:nvPr>
        </p:nvSpPr>
        <p:spPr/>
        <p:txBody>
          <a:bodyPr/>
          <a:lstStyle/>
          <a:p>
            <a:fld id="{FCBAF533-EADC-491E-9BFF-208923470D06}" type="slidenum">
              <a:rPr lang="en-US" smtClean="0"/>
              <a:t>‹#›</a:t>
            </a:fld>
            <a:endParaRPr lang="en-US"/>
          </a:p>
        </p:txBody>
      </p:sp>
    </p:spTree>
    <p:extLst>
      <p:ext uri="{BB962C8B-B14F-4D97-AF65-F5344CB8AC3E}">
        <p14:creationId xmlns:p14="http://schemas.microsoft.com/office/powerpoint/2010/main" val="1564615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2000"/>
            <a:lum/>
          </a:blip>
          <a:srcRect/>
          <a:stretch>
            <a:fillRect t="-13000" b="-13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21DA04-1213-4F59-877C-6DFD61737B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CC1AB3-EC7C-4BAA-A332-8A92578E7B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998944-456C-41D8-8ACA-6362C1D0FD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6FA5F6-0D76-42F8-BD0C-688A56AE5360}" type="datetimeFigureOut">
              <a:rPr lang="en-US" smtClean="0"/>
              <a:t>5/20/2022</a:t>
            </a:fld>
            <a:endParaRPr lang="en-US"/>
          </a:p>
        </p:txBody>
      </p:sp>
      <p:sp>
        <p:nvSpPr>
          <p:cNvPr id="5" name="Footer Placeholder 4">
            <a:extLst>
              <a:ext uri="{FF2B5EF4-FFF2-40B4-BE49-F238E27FC236}">
                <a16:creationId xmlns:a16="http://schemas.microsoft.com/office/drawing/2014/main" id="{DC3A7B92-60C6-4C38-9493-C82B209A5B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668555F-76DF-4009-9CEC-DC807333D5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BAF533-EADC-491E-9BFF-208923470D06}" type="slidenum">
              <a:rPr lang="en-US" smtClean="0"/>
              <a:t>‹#›</a:t>
            </a:fld>
            <a:endParaRPr lang="en-US"/>
          </a:p>
        </p:txBody>
      </p:sp>
    </p:spTree>
    <p:extLst>
      <p:ext uri="{BB962C8B-B14F-4D97-AF65-F5344CB8AC3E}">
        <p14:creationId xmlns:p14="http://schemas.microsoft.com/office/powerpoint/2010/main" val="1501832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8D57C-C026-4AB3-9108-8401AEA4D8EA}"/>
              </a:ext>
            </a:extLst>
          </p:cNvPr>
          <p:cNvSpPr>
            <a:spLocks noGrp="1"/>
          </p:cNvSpPr>
          <p:nvPr>
            <p:ph type="ctrTitle"/>
          </p:nvPr>
        </p:nvSpPr>
        <p:spPr/>
        <p:txBody>
          <a:bodyPr>
            <a:normAutofit/>
          </a:bodyPr>
          <a:lstStyle/>
          <a:p>
            <a:r>
              <a:rPr lang="en-US" sz="7200" b="1" dirty="0"/>
              <a:t>PILOTS IN PRACTICE</a:t>
            </a:r>
            <a:br>
              <a:rPr lang="en-US" sz="7200" b="1" dirty="0"/>
            </a:br>
            <a:r>
              <a:rPr lang="en-US" sz="7200" b="1" dirty="0"/>
              <a:t>ROUND TABLE</a:t>
            </a:r>
          </a:p>
        </p:txBody>
      </p:sp>
      <p:sp>
        <p:nvSpPr>
          <p:cNvPr id="3" name="Subtitle 2">
            <a:extLst>
              <a:ext uri="{FF2B5EF4-FFF2-40B4-BE49-F238E27FC236}">
                <a16:creationId xmlns:a16="http://schemas.microsoft.com/office/drawing/2014/main" id="{FD825484-CB89-4149-9F95-AB67CECB7196}"/>
              </a:ext>
            </a:extLst>
          </p:cNvPr>
          <p:cNvSpPr>
            <a:spLocks noGrp="1"/>
          </p:cNvSpPr>
          <p:nvPr>
            <p:ph type="subTitle" idx="1"/>
          </p:nvPr>
        </p:nvSpPr>
        <p:spPr/>
        <p:txBody>
          <a:bodyPr>
            <a:noAutofit/>
          </a:bodyPr>
          <a:lstStyle/>
          <a:p>
            <a:pPr algn="r"/>
            <a:r>
              <a:rPr lang="en-US" sz="2000" b="1" dirty="0">
                <a:effectLst/>
                <a:ea typeface="Times New Roman" panose="02020603050405020304" pitchFamily="18" charset="0"/>
              </a:rPr>
              <a:t>TCTA NJ Annual Conference</a:t>
            </a:r>
          </a:p>
          <a:p>
            <a:pPr algn="r"/>
            <a:r>
              <a:rPr lang="en-US" sz="2000" b="1" dirty="0">
                <a:effectLst/>
                <a:ea typeface="Times New Roman" panose="02020603050405020304" pitchFamily="18" charset="0"/>
              </a:rPr>
              <a:t>Paul Lesniak, CTC/CMFO, City of Elizabeth</a:t>
            </a:r>
          </a:p>
          <a:p>
            <a:pPr algn="r"/>
            <a:r>
              <a:rPr lang="en-US" sz="2000" b="1" dirty="0"/>
              <a:t>Susan Jacobucci, Administrator CMFO Paulsboro</a:t>
            </a:r>
          </a:p>
          <a:p>
            <a:pPr algn="r"/>
            <a:r>
              <a:rPr lang="en-US" sz="2000" b="1" dirty="0"/>
              <a:t>May 18, 2022</a:t>
            </a:r>
          </a:p>
        </p:txBody>
      </p:sp>
    </p:spTree>
    <p:extLst>
      <p:ext uri="{BB962C8B-B14F-4D97-AF65-F5344CB8AC3E}">
        <p14:creationId xmlns:p14="http://schemas.microsoft.com/office/powerpoint/2010/main" val="1275977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D0C00-B0E7-4E90-AE86-DFAE5C9E1992}"/>
              </a:ext>
            </a:extLst>
          </p:cNvPr>
          <p:cNvSpPr>
            <a:spLocks noGrp="1"/>
          </p:cNvSpPr>
          <p:nvPr>
            <p:ph type="title"/>
          </p:nvPr>
        </p:nvSpPr>
        <p:spPr/>
        <p:txBody>
          <a:bodyPr>
            <a:normAutofit/>
          </a:bodyPr>
          <a:lstStyle/>
          <a:p>
            <a:pPr algn="ctr"/>
            <a:r>
              <a:rPr lang="en-US" sz="6000" b="1" dirty="0"/>
              <a:t>LTTE PILOTS</a:t>
            </a:r>
          </a:p>
        </p:txBody>
      </p:sp>
      <p:sp>
        <p:nvSpPr>
          <p:cNvPr id="3" name="Content Placeholder 2">
            <a:extLst>
              <a:ext uri="{FF2B5EF4-FFF2-40B4-BE49-F238E27FC236}">
                <a16:creationId xmlns:a16="http://schemas.microsoft.com/office/drawing/2014/main" id="{857E73B7-30B8-4364-814E-4FD23ED6951B}"/>
              </a:ext>
            </a:extLst>
          </p:cNvPr>
          <p:cNvSpPr>
            <a:spLocks noGrp="1"/>
          </p:cNvSpPr>
          <p:nvPr>
            <p:ph idx="1"/>
          </p:nvPr>
        </p:nvSpPr>
        <p:spPr/>
        <p:txBody>
          <a:bodyPr>
            <a:normAutofit/>
          </a:bodyPr>
          <a:lstStyle/>
          <a:p>
            <a:r>
              <a:rPr lang="en-US" sz="4000" dirty="0"/>
              <a:t>Annual separate “audits” must be completed </a:t>
            </a:r>
          </a:p>
          <a:p>
            <a:r>
              <a:rPr lang="en-US" sz="4000" dirty="0"/>
              <a:t>TPC must be independently certified by an architect or engineer</a:t>
            </a:r>
          </a:p>
          <a:p>
            <a:r>
              <a:rPr lang="en-US" sz="4000" dirty="0"/>
              <a:t>Generally limited to 30 years</a:t>
            </a:r>
          </a:p>
          <a:p>
            <a:r>
              <a:rPr lang="en-US" sz="4000" dirty="0"/>
              <a:t>Requires Statutory Phase in to full taxes with final stage being 80% of traditional taxes</a:t>
            </a:r>
          </a:p>
        </p:txBody>
      </p:sp>
    </p:spTree>
    <p:extLst>
      <p:ext uri="{BB962C8B-B14F-4D97-AF65-F5344CB8AC3E}">
        <p14:creationId xmlns:p14="http://schemas.microsoft.com/office/powerpoint/2010/main" val="1218033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D0D9B-3117-4EED-B95C-57E1AB58913F}"/>
              </a:ext>
            </a:extLst>
          </p:cNvPr>
          <p:cNvSpPr>
            <a:spLocks noGrp="1"/>
          </p:cNvSpPr>
          <p:nvPr>
            <p:ph type="title"/>
          </p:nvPr>
        </p:nvSpPr>
        <p:spPr/>
        <p:txBody>
          <a:bodyPr>
            <a:normAutofit/>
          </a:bodyPr>
          <a:lstStyle/>
          <a:p>
            <a:pPr algn="ctr"/>
            <a:r>
              <a:rPr lang="en-US" sz="6000" b="1" dirty="0"/>
              <a:t>METHODOLOGY</a:t>
            </a:r>
          </a:p>
        </p:txBody>
      </p:sp>
      <p:sp>
        <p:nvSpPr>
          <p:cNvPr id="3" name="Content Placeholder 2">
            <a:extLst>
              <a:ext uri="{FF2B5EF4-FFF2-40B4-BE49-F238E27FC236}">
                <a16:creationId xmlns:a16="http://schemas.microsoft.com/office/drawing/2014/main" id="{8210B3AF-50E7-4849-83E7-F4A2FE830446}"/>
              </a:ext>
            </a:extLst>
          </p:cNvPr>
          <p:cNvSpPr>
            <a:spLocks noGrp="1"/>
          </p:cNvSpPr>
          <p:nvPr>
            <p:ph idx="1"/>
          </p:nvPr>
        </p:nvSpPr>
        <p:spPr/>
        <p:txBody>
          <a:bodyPr/>
          <a:lstStyle/>
          <a:p>
            <a:r>
              <a:rPr lang="en-US" sz="4000" u="sng" dirty="0"/>
              <a:t>Pre Tax Collector Involvement </a:t>
            </a:r>
          </a:p>
          <a:p>
            <a:pPr lvl="1"/>
            <a:r>
              <a:rPr lang="en-US" sz="4000" dirty="0"/>
              <a:t>Why?</a:t>
            </a:r>
          </a:p>
          <a:p>
            <a:pPr lvl="1"/>
            <a:r>
              <a:rPr lang="en-US" sz="4000" dirty="0"/>
              <a:t>What Type</a:t>
            </a:r>
          </a:p>
          <a:p>
            <a:pPr lvl="1"/>
            <a:r>
              <a:rPr lang="en-US" sz="4000" dirty="0"/>
              <a:t>Does area qualify – does developer qualify?</a:t>
            </a:r>
          </a:p>
          <a:p>
            <a:pPr lvl="1"/>
            <a:r>
              <a:rPr lang="en-US" sz="4000" dirty="0"/>
              <a:t>Financials</a:t>
            </a:r>
          </a:p>
          <a:p>
            <a:pPr lvl="1"/>
            <a:r>
              <a:rPr lang="en-US" sz="4000" dirty="0"/>
              <a:t>Agreement</a:t>
            </a:r>
          </a:p>
        </p:txBody>
      </p:sp>
    </p:spTree>
    <p:extLst>
      <p:ext uri="{BB962C8B-B14F-4D97-AF65-F5344CB8AC3E}">
        <p14:creationId xmlns:p14="http://schemas.microsoft.com/office/powerpoint/2010/main" val="1659009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A41C5-78BB-E181-D726-230001A61B92}"/>
              </a:ext>
            </a:extLst>
          </p:cNvPr>
          <p:cNvSpPr>
            <a:spLocks noGrp="1"/>
          </p:cNvSpPr>
          <p:nvPr>
            <p:ph type="title"/>
          </p:nvPr>
        </p:nvSpPr>
        <p:spPr/>
        <p:txBody>
          <a:bodyPr>
            <a:normAutofit/>
          </a:bodyPr>
          <a:lstStyle/>
          <a:p>
            <a:pPr algn="ctr"/>
            <a:r>
              <a:rPr lang="en-US" sz="6000" b="1" dirty="0"/>
              <a:t>IT TAKES A VILLAGE</a:t>
            </a:r>
          </a:p>
        </p:txBody>
      </p:sp>
      <p:sp>
        <p:nvSpPr>
          <p:cNvPr id="3" name="Content Placeholder 2">
            <a:extLst>
              <a:ext uri="{FF2B5EF4-FFF2-40B4-BE49-F238E27FC236}">
                <a16:creationId xmlns:a16="http://schemas.microsoft.com/office/drawing/2014/main" id="{65120335-D0A6-B018-6A33-F3A89470ECB0}"/>
              </a:ext>
            </a:extLst>
          </p:cNvPr>
          <p:cNvSpPr>
            <a:spLocks noGrp="1"/>
          </p:cNvSpPr>
          <p:nvPr>
            <p:ph idx="1"/>
          </p:nvPr>
        </p:nvSpPr>
        <p:spPr/>
        <p:txBody>
          <a:bodyPr>
            <a:normAutofit/>
          </a:bodyPr>
          <a:lstStyle/>
          <a:p>
            <a:r>
              <a:rPr lang="en-US" sz="4400" dirty="0"/>
              <a:t>TC must work in conjunction with Planning Officials; Legal; Finance; etc.</a:t>
            </a:r>
          </a:p>
          <a:p>
            <a:r>
              <a:rPr lang="en-US" sz="4400" dirty="0"/>
              <a:t>It’s a team effort</a:t>
            </a:r>
          </a:p>
          <a:p>
            <a:r>
              <a:rPr lang="en-US" sz="4400" dirty="0"/>
              <a:t>TC should be included from Day One, when the idea starts not just as a “Collector” of the PILOT</a:t>
            </a:r>
          </a:p>
        </p:txBody>
      </p:sp>
    </p:spTree>
    <p:extLst>
      <p:ext uri="{BB962C8B-B14F-4D97-AF65-F5344CB8AC3E}">
        <p14:creationId xmlns:p14="http://schemas.microsoft.com/office/powerpoint/2010/main" val="3113742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4CCE-D7FD-4DB6-9908-5F46368551A5}"/>
              </a:ext>
            </a:extLst>
          </p:cNvPr>
          <p:cNvSpPr>
            <a:spLocks noGrp="1"/>
          </p:cNvSpPr>
          <p:nvPr>
            <p:ph type="title"/>
          </p:nvPr>
        </p:nvSpPr>
        <p:spPr>
          <a:xfrm>
            <a:off x="838200" y="365125"/>
            <a:ext cx="10515600" cy="633251"/>
          </a:xfrm>
        </p:spPr>
        <p:txBody>
          <a:bodyPr>
            <a:noAutofit/>
          </a:bodyPr>
          <a:lstStyle/>
          <a:p>
            <a:pPr algn="ctr"/>
            <a:r>
              <a:rPr lang="en-US" sz="6000" b="1" dirty="0">
                <a:latin typeface="+mn-lt"/>
                <a:cs typeface="Arial" panose="020B0604020202020204" pitchFamily="34" charset="0"/>
              </a:rPr>
              <a:t>PILOT NJSA 40A:20-12(b)</a:t>
            </a:r>
          </a:p>
        </p:txBody>
      </p:sp>
      <p:sp>
        <p:nvSpPr>
          <p:cNvPr id="3" name="Content Placeholder 2">
            <a:extLst>
              <a:ext uri="{FF2B5EF4-FFF2-40B4-BE49-F238E27FC236}">
                <a16:creationId xmlns:a16="http://schemas.microsoft.com/office/drawing/2014/main" id="{32E64BF1-CE87-4E79-B43E-10F55DB17EBA}"/>
              </a:ext>
            </a:extLst>
          </p:cNvPr>
          <p:cNvSpPr>
            <a:spLocks noGrp="1"/>
          </p:cNvSpPr>
          <p:nvPr>
            <p:ph idx="1"/>
          </p:nvPr>
        </p:nvSpPr>
        <p:spPr>
          <a:xfrm>
            <a:off x="838200" y="1359094"/>
            <a:ext cx="10515600" cy="4351338"/>
          </a:xfrm>
        </p:spPr>
        <p:txBody>
          <a:bodyPr>
            <a:normAutofit fontScale="92500" lnSpcReduction="10000"/>
          </a:bodyPr>
          <a:lstStyle/>
          <a:p>
            <a:pPr marL="0" indent="0">
              <a:buNone/>
            </a:pPr>
            <a:r>
              <a:rPr lang="en-US" sz="2400" dirty="0"/>
              <a:t>Payment In Lieu Of Taxes - N.J.S.A. 40A:20-12(b). </a:t>
            </a:r>
          </a:p>
          <a:p>
            <a:pPr marL="0" indent="0">
              <a:buNone/>
            </a:pPr>
            <a:endParaRPr lang="en-US" sz="2400" dirty="0"/>
          </a:p>
          <a:p>
            <a:pPr marL="0" indent="0">
              <a:lnSpc>
                <a:spcPct val="120000"/>
              </a:lnSpc>
              <a:buNone/>
            </a:pPr>
            <a:r>
              <a:rPr lang="en-US" sz="3500" dirty="0"/>
              <a:t>“During the Term… in lieu of any taxes to be paid on buildings and improvements… and to the extent authorized… on land, the URE shall make payment to the municipality of an annual service charge, which shall remit a portion of the revenue to the county…” In addition, the municipality may assess an administrative fee not to exceed 2% of annual service charge</a:t>
            </a:r>
            <a:r>
              <a:rPr lang="en-US" sz="2400" dirty="0"/>
              <a:t>.</a:t>
            </a:r>
          </a:p>
          <a:p>
            <a:pPr marL="0" indent="0">
              <a:buNone/>
            </a:pPr>
            <a:endParaRPr lang="en-US" sz="2000" dirty="0"/>
          </a:p>
        </p:txBody>
      </p:sp>
    </p:spTree>
    <p:extLst>
      <p:ext uri="{BB962C8B-B14F-4D97-AF65-F5344CB8AC3E}">
        <p14:creationId xmlns:p14="http://schemas.microsoft.com/office/powerpoint/2010/main" val="1396818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F8D36-33B0-48DB-9FA1-7A52DD4AA5AA}"/>
              </a:ext>
            </a:extLst>
          </p:cNvPr>
          <p:cNvSpPr>
            <a:spLocks noGrp="1"/>
          </p:cNvSpPr>
          <p:nvPr>
            <p:ph type="title"/>
          </p:nvPr>
        </p:nvSpPr>
        <p:spPr/>
        <p:txBody>
          <a:bodyPr>
            <a:normAutofit/>
          </a:bodyPr>
          <a:lstStyle/>
          <a:p>
            <a:pPr algn="ctr"/>
            <a:r>
              <a:rPr lang="en-US" sz="6000" b="1" dirty="0"/>
              <a:t>PRESENT “REALITY” vs PILOT</a:t>
            </a:r>
          </a:p>
        </p:txBody>
      </p:sp>
      <p:graphicFrame>
        <p:nvGraphicFramePr>
          <p:cNvPr id="6" name="Content Placeholder 5">
            <a:extLst>
              <a:ext uri="{FF2B5EF4-FFF2-40B4-BE49-F238E27FC236}">
                <a16:creationId xmlns:a16="http://schemas.microsoft.com/office/drawing/2014/main" id="{835F4070-B021-47E5-A6CD-C999C8540774}"/>
              </a:ext>
            </a:extLst>
          </p:cNvPr>
          <p:cNvGraphicFramePr>
            <a:graphicFrameLocks noGrp="1"/>
          </p:cNvGraphicFramePr>
          <p:nvPr>
            <p:ph idx="1"/>
            <p:extLst>
              <p:ext uri="{D42A27DB-BD31-4B8C-83A1-F6EECF244321}">
                <p14:modId xmlns:p14="http://schemas.microsoft.com/office/powerpoint/2010/main" val="3245364669"/>
              </p:ext>
            </p:extLst>
          </p:nvPr>
        </p:nvGraphicFramePr>
        <p:xfrm>
          <a:off x="1023731" y="2011155"/>
          <a:ext cx="5469834"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A2E9B280-F1D7-450C-B2F9-51711BC89165}"/>
              </a:ext>
            </a:extLst>
          </p:cNvPr>
          <p:cNvGraphicFramePr/>
          <p:nvPr>
            <p:extLst>
              <p:ext uri="{D42A27DB-BD31-4B8C-83A1-F6EECF244321}">
                <p14:modId xmlns:p14="http://schemas.microsoft.com/office/powerpoint/2010/main" val="951233026"/>
              </p:ext>
            </p:extLst>
          </p:nvPr>
        </p:nvGraphicFramePr>
        <p:xfrm>
          <a:off x="6095999" y="1690689"/>
          <a:ext cx="4890053" cy="44715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701922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4CCE-D7FD-4DB6-9908-5F46368551A5}"/>
              </a:ext>
            </a:extLst>
          </p:cNvPr>
          <p:cNvSpPr>
            <a:spLocks noGrp="1"/>
          </p:cNvSpPr>
          <p:nvPr>
            <p:ph type="title"/>
          </p:nvPr>
        </p:nvSpPr>
        <p:spPr>
          <a:xfrm>
            <a:off x="966952" y="1204108"/>
            <a:ext cx="2669406" cy="1781175"/>
          </a:xfrm>
          <a:prstGeom prst="ellipse">
            <a:avLst/>
          </a:prstGeom>
        </p:spPr>
        <p:txBody>
          <a:bodyPr vert="horz" lIns="91440" tIns="45720" rIns="91440" bIns="45720" rtlCol="0">
            <a:normAutofit/>
          </a:bodyPr>
          <a:lstStyle/>
          <a:p>
            <a:r>
              <a:rPr lang="en-US" sz="3200" kern="1200" dirty="0">
                <a:solidFill>
                  <a:srgbClr val="FFFFFF"/>
                </a:solidFill>
                <a:latin typeface="+mj-lt"/>
                <a:ea typeface="+mj-ea"/>
                <a:cs typeface="+mj-cs"/>
              </a:rPr>
              <a:t>Example</a:t>
            </a:r>
          </a:p>
        </p:txBody>
      </p:sp>
      <p:sp>
        <p:nvSpPr>
          <p:cNvPr id="18" name="Content Placeholder 17">
            <a:extLst>
              <a:ext uri="{FF2B5EF4-FFF2-40B4-BE49-F238E27FC236}">
                <a16:creationId xmlns:a16="http://schemas.microsoft.com/office/drawing/2014/main" id="{42013F58-3DAB-47DA-9EE8-438B103D54A5}"/>
              </a:ext>
            </a:extLst>
          </p:cNvPr>
          <p:cNvSpPr>
            <a:spLocks noGrp="1"/>
          </p:cNvSpPr>
          <p:nvPr>
            <p:ph idx="1"/>
          </p:nvPr>
        </p:nvSpPr>
        <p:spPr>
          <a:xfrm>
            <a:off x="1053973" y="3581580"/>
            <a:ext cx="2669407" cy="2427333"/>
          </a:xfrm>
        </p:spPr>
        <p:txBody>
          <a:bodyPr>
            <a:normAutofit/>
          </a:bodyPr>
          <a:lstStyle/>
          <a:p>
            <a:pPr marL="0" marR="0" indent="0" algn="ctr">
              <a:spcBef>
                <a:spcPts val="0"/>
              </a:spcBef>
              <a:spcAft>
                <a:spcPts val="0"/>
              </a:spcAft>
              <a:buNone/>
            </a:pPr>
            <a:r>
              <a:rPr lang="en-US" sz="1600" b="1" dirty="0">
                <a:latin typeface="Arial" panose="020B0604020202020204" pitchFamily="34" charset="0"/>
                <a:ea typeface="Times New Roman" panose="02020603050405020304" pitchFamily="18" charset="0"/>
                <a:cs typeface="Times New Roman" panose="02020603050405020304" pitchFamily="18" charset="0"/>
              </a:rPr>
              <a:t>Any Project Urban Renewal, LLC </a:t>
            </a:r>
            <a:endParaRPr lang="en-US" sz="1600" dirty="0">
              <a:latin typeface="Times New Roman" panose="02020603050405020304" pitchFamily="18" charset="0"/>
              <a:ea typeface="Times New Roman" panose="02020603050405020304" pitchFamily="18" charset="0"/>
            </a:endParaRPr>
          </a:p>
          <a:p>
            <a:pPr marL="0" marR="0" indent="0" algn="ctr">
              <a:spcBef>
                <a:spcPts val="0"/>
              </a:spcBef>
              <a:spcAft>
                <a:spcPts val="0"/>
              </a:spcAft>
              <a:buNone/>
            </a:pPr>
            <a:r>
              <a:rPr lang="en-US" sz="1600" b="1" dirty="0">
                <a:latin typeface="Arial" panose="020B0604020202020204" pitchFamily="34" charset="0"/>
                <a:ea typeface="Times New Roman" panose="02020603050405020304" pitchFamily="18" charset="0"/>
                <a:cs typeface="Times New Roman" panose="02020603050405020304" pitchFamily="18" charset="0"/>
              </a:rPr>
              <a:t>Municipal Revenue Comparison</a:t>
            </a:r>
            <a:endParaRPr lang="en-US" sz="1600" dirty="0">
              <a:latin typeface="Times New Roman" panose="02020603050405020304" pitchFamily="18" charset="0"/>
              <a:ea typeface="Times New Roman" panose="02020603050405020304" pitchFamily="18" charset="0"/>
            </a:endParaRPr>
          </a:p>
          <a:p>
            <a:pPr marL="0" marR="0" indent="0" algn="ctr">
              <a:spcBef>
                <a:spcPts val="0"/>
              </a:spcBef>
              <a:spcAft>
                <a:spcPts val="0"/>
              </a:spcAft>
              <a:buNone/>
            </a:pPr>
            <a:r>
              <a:rPr lang="en-US" sz="1600" b="1" dirty="0">
                <a:latin typeface="Arial" panose="020B0604020202020204" pitchFamily="34" charset="0"/>
                <a:ea typeface="Times New Roman" panose="02020603050405020304" pitchFamily="18" charset="0"/>
                <a:cs typeface="Times New Roman" panose="02020603050405020304" pitchFamily="18" charset="0"/>
              </a:rPr>
              <a:t>Conventional Property Taxes</a:t>
            </a:r>
            <a:endParaRPr lang="en-US" sz="1600" dirty="0">
              <a:latin typeface="Times New Roman" panose="02020603050405020304" pitchFamily="18" charset="0"/>
              <a:ea typeface="Times New Roman" panose="02020603050405020304" pitchFamily="18" charset="0"/>
            </a:endParaRPr>
          </a:p>
          <a:p>
            <a:pPr marL="0" marR="0" indent="0" algn="ctr">
              <a:spcBef>
                <a:spcPts val="0"/>
              </a:spcBef>
              <a:spcAft>
                <a:spcPts val="0"/>
              </a:spcAft>
              <a:buNone/>
            </a:pPr>
            <a:r>
              <a:rPr lang="en-US" sz="1600" b="1" dirty="0">
                <a:latin typeface="Arial" panose="020B0604020202020204" pitchFamily="34" charset="0"/>
                <a:ea typeface="Times New Roman" panose="02020603050405020304" pitchFamily="18" charset="0"/>
                <a:cs typeface="Times New Roman" panose="02020603050405020304" pitchFamily="18" charset="0"/>
              </a:rPr>
              <a:t>And</a:t>
            </a:r>
            <a:endParaRPr lang="en-US" sz="1600" dirty="0">
              <a:latin typeface="Times New Roman" panose="02020603050405020304" pitchFamily="18" charset="0"/>
              <a:ea typeface="Times New Roman" panose="02020603050405020304" pitchFamily="18" charset="0"/>
            </a:endParaRPr>
          </a:p>
          <a:p>
            <a:pPr marL="0" marR="0" indent="0" algn="ctr">
              <a:spcBef>
                <a:spcPts val="0"/>
              </a:spcBef>
              <a:spcAft>
                <a:spcPts val="0"/>
              </a:spcAft>
              <a:buNone/>
            </a:pPr>
            <a:r>
              <a:rPr lang="en-US" sz="1600" b="1" u="sng" dirty="0">
                <a:latin typeface="Arial" panose="020B0604020202020204" pitchFamily="34" charset="0"/>
                <a:ea typeface="Times New Roman" panose="02020603050405020304" pitchFamily="18" charset="0"/>
                <a:cs typeface="Times New Roman" panose="02020603050405020304" pitchFamily="18" charset="0"/>
              </a:rPr>
              <a:t>Tax Abatement Program</a:t>
            </a:r>
            <a:endParaRPr lang="en-US" sz="1600" dirty="0">
              <a:latin typeface="Times New Roman" panose="02020603050405020304" pitchFamily="18" charset="0"/>
              <a:ea typeface="Times New Roman" panose="02020603050405020304" pitchFamily="18" charset="0"/>
            </a:endParaRPr>
          </a:p>
          <a:p>
            <a:endParaRPr lang="en-US" sz="1600" dirty="0"/>
          </a:p>
        </p:txBody>
      </p:sp>
      <p:pic>
        <p:nvPicPr>
          <p:cNvPr id="4" name="Content Placeholder 3">
            <a:extLst>
              <a:ext uri="{FF2B5EF4-FFF2-40B4-BE49-F238E27FC236}">
                <a16:creationId xmlns:a16="http://schemas.microsoft.com/office/drawing/2014/main" id="{0D4610B2-FDE3-4128-9CE0-D0B09269C63C}"/>
              </a:ext>
            </a:extLst>
          </p:cNvPr>
          <p:cNvPicPr>
            <a:picLocks noChangeAspect="1"/>
          </p:cNvPicPr>
          <p:nvPr/>
        </p:nvPicPr>
        <p:blipFill>
          <a:blip r:embed="rId2"/>
          <a:stretch>
            <a:fillRect/>
          </a:stretch>
        </p:blipFill>
        <p:spPr>
          <a:xfrm>
            <a:off x="5407531" y="233058"/>
            <a:ext cx="5449078" cy="6391883"/>
          </a:xfrm>
          <a:prstGeom prst="rect">
            <a:avLst/>
          </a:prstGeom>
        </p:spPr>
      </p:pic>
    </p:spTree>
    <p:extLst>
      <p:ext uri="{BB962C8B-B14F-4D97-AF65-F5344CB8AC3E}">
        <p14:creationId xmlns:p14="http://schemas.microsoft.com/office/powerpoint/2010/main" val="3031924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580A4-7E2A-4CAC-BDE6-190DB143FC46}"/>
              </a:ext>
            </a:extLst>
          </p:cNvPr>
          <p:cNvSpPr>
            <a:spLocks noGrp="1"/>
          </p:cNvSpPr>
          <p:nvPr>
            <p:ph type="title"/>
          </p:nvPr>
        </p:nvSpPr>
        <p:spPr/>
        <p:txBody>
          <a:bodyPr>
            <a:normAutofit/>
          </a:bodyPr>
          <a:lstStyle/>
          <a:p>
            <a:pPr algn="ctr"/>
            <a:r>
              <a:rPr lang="en-US" sz="6000" b="1" dirty="0"/>
              <a:t>PILOT METHODOLOGY LTTE</a:t>
            </a:r>
          </a:p>
        </p:txBody>
      </p:sp>
      <p:sp>
        <p:nvSpPr>
          <p:cNvPr id="3" name="Content Placeholder 2">
            <a:extLst>
              <a:ext uri="{FF2B5EF4-FFF2-40B4-BE49-F238E27FC236}">
                <a16:creationId xmlns:a16="http://schemas.microsoft.com/office/drawing/2014/main" id="{D2979B6C-43E8-4004-8E0A-0D2106B18541}"/>
              </a:ext>
            </a:extLst>
          </p:cNvPr>
          <p:cNvSpPr>
            <a:spLocks noGrp="1"/>
          </p:cNvSpPr>
          <p:nvPr>
            <p:ph idx="1"/>
          </p:nvPr>
        </p:nvSpPr>
        <p:spPr/>
        <p:txBody>
          <a:bodyPr>
            <a:normAutofit/>
          </a:bodyPr>
          <a:lstStyle/>
          <a:p>
            <a:r>
              <a:rPr lang="en-US" sz="3200" dirty="0"/>
              <a:t>Application made to Mayor or “CEO”</a:t>
            </a:r>
          </a:p>
          <a:p>
            <a:r>
              <a:rPr lang="en-US" sz="3200" dirty="0"/>
              <a:t>Application must be from an URE Urban Renewal Entity</a:t>
            </a:r>
          </a:p>
          <a:p>
            <a:r>
              <a:rPr lang="en-US" sz="3200" dirty="0"/>
              <a:t>Must have property description (formal metes and bounds)</a:t>
            </a:r>
          </a:p>
          <a:p>
            <a:r>
              <a:rPr lang="en-US" sz="3200" dirty="0"/>
              <a:t>Must include a statement of the Project – use, units, size, property etc.</a:t>
            </a:r>
          </a:p>
          <a:p>
            <a:r>
              <a:rPr lang="en-US" sz="3200" dirty="0"/>
              <a:t>Must include a fiscal plan for the entire proposed </a:t>
            </a:r>
            <a:r>
              <a:rPr lang="en-US" sz="3200" dirty="0" err="1"/>
              <a:t>lengthof</a:t>
            </a:r>
            <a:r>
              <a:rPr lang="en-US" sz="3200" dirty="0"/>
              <a:t> the PILOT (30 years max) </a:t>
            </a:r>
          </a:p>
        </p:txBody>
      </p:sp>
    </p:spTree>
    <p:extLst>
      <p:ext uri="{BB962C8B-B14F-4D97-AF65-F5344CB8AC3E}">
        <p14:creationId xmlns:p14="http://schemas.microsoft.com/office/powerpoint/2010/main" val="1188169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0B9BB-F695-4E94-8313-63D080DDC703}"/>
              </a:ext>
            </a:extLst>
          </p:cNvPr>
          <p:cNvSpPr>
            <a:spLocks noGrp="1"/>
          </p:cNvSpPr>
          <p:nvPr>
            <p:ph type="title"/>
          </p:nvPr>
        </p:nvSpPr>
        <p:spPr/>
        <p:txBody>
          <a:bodyPr>
            <a:normAutofit/>
          </a:bodyPr>
          <a:lstStyle/>
          <a:p>
            <a:pPr algn="ctr"/>
            <a:r>
              <a:rPr lang="en-US" sz="6000" b="1" dirty="0"/>
              <a:t>APPLICATION CONTINUED</a:t>
            </a:r>
            <a:endParaRPr lang="en-US" sz="6000" dirty="0"/>
          </a:p>
        </p:txBody>
      </p:sp>
      <p:sp>
        <p:nvSpPr>
          <p:cNvPr id="3" name="Content Placeholder 2">
            <a:extLst>
              <a:ext uri="{FF2B5EF4-FFF2-40B4-BE49-F238E27FC236}">
                <a16:creationId xmlns:a16="http://schemas.microsoft.com/office/drawing/2014/main" id="{2C5FCCF7-67DC-4A20-9055-A170845BF02D}"/>
              </a:ext>
            </a:extLst>
          </p:cNvPr>
          <p:cNvSpPr>
            <a:spLocks noGrp="1"/>
          </p:cNvSpPr>
          <p:nvPr>
            <p:ph idx="1"/>
          </p:nvPr>
        </p:nvSpPr>
        <p:spPr/>
        <p:txBody>
          <a:bodyPr>
            <a:normAutofit/>
          </a:bodyPr>
          <a:lstStyle/>
          <a:p>
            <a:r>
              <a:rPr lang="en-US" sz="3600" dirty="0"/>
              <a:t>Must include phasing of Project, if applicable</a:t>
            </a:r>
          </a:p>
          <a:p>
            <a:r>
              <a:rPr lang="en-US" sz="3600" dirty="0"/>
              <a:t>Redevelopment plan and redevelopment agreement must be described</a:t>
            </a:r>
          </a:p>
          <a:p>
            <a:r>
              <a:rPr lang="en-US" sz="3600" dirty="0"/>
              <a:t>Include any other “benefits” for the municipality – job creation, recreation opportunities attached, disabled or veteran accessibility </a:t>
            </a:r>
            <a:r>
              <a:rPr lang="en-US" sz="3600" dirty="0" err="1"/>
              <a:t>etc</a:t>
            </a:r>
            <a:endParaRPr lang="en-US" sz="3600" dirty="0"/>
          </a:p>
          <a:p>
            <a:r>
              <a:rPr lang="en-US" sz="3600" dirty="0"/>
              <a:t>Municipality/Mayor has 60 days to act.</a:t>
            </a:r>
          </a:p>
        </p:txBody>
      </p:sp>
    </p:spTree>
    <p:extLst>
      <p:ext uri="{BB962C8B-B14F-4D97-AF65-F5344CB8AC3E}">
        <p14:creationId xmlns:p14="http://schemas.microsoft.com/office/powerpoint/2010/main" val="23236343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4CCE-D7FD-4DB6-9908-5F46368551A5}"/>
              </a:ext>
            </a:extLst>
          </p:cNvPr>
          <p:cNvSpPr>
            <a:spLocks noGrp="1"/>
          </p:cNvSpPr>
          <p:nvPr>
            <p:ph type="title"/>
          </p:nvPr>
        </p:nvSpPr>
        <p:spPr>
          <a:xfrm>
            <a:off x="838200" y="365125"/>
            <a:ext cx="10515600" cy="1145623"/>
          </a:xfrm>
        </p:spPr>
        <p:txBody>
          <a:bodyPr>
            <a:noAutofit/>
          </a:bodyPr>
          <a:lstStyle/>
          <a:p>
            <a:pPr algn="ctr"/>
            <a:r>
              <a:rPr lang="en-US" sz="6000" b="1" dirty="0">
                <a:latin typeface="+mn-lt"/>
                <a:cs typeface="Arial" panose="020B0604020202020204" pitchFamily="34" charset="0"/>
              </a:rPr>
              <a:t>A PILOT IS AN AGREEMENT PROVIDING AN EXEMPTION</a:t>
            </a:r>
            <a:endParaRPr lang="en-US" sz="6000" dirty="0">
              <a:latin typeface="+mn-lt"/>
              <a:cs typeface="Arial" panose="020B0604020202020204" pitchFamily="34" charset="0"/>
            </a:endParaRPr>
          </a:p>
        </p:txBody>
      </p:sp>
      <p:sp>
        <p:nvSpPr>
          <p:cNvPr id="3" name="Content Placeholder 2">
            <a:extLst>
              <a:ext uri="{FF2B5EF4-FFF2-40B4-BE49-F238E27FC236}">
                <a16:creationId xmlns:a16="http://schemas.microsoft.com/office/drawing/2014/main" id="{32E64BF1-CE87-4E79-B43E-10F55DB17EBA}"/>
              </a:ext>
            </a:extLst>
          </p:cNvPr>
          <p:cNvSpPr>
            <a:spLocks noGrp="1"/>
          </p:cNvSpPr>
          <p:nvPr>
            <p:ph idx="1"/>
          </p:nvPr>
        </p:nvSpPr>
        <p:spPr>
          <a:xfrm>
            <a:off x="838200" y="1359094"/>
            <a:ext cx="10515600" cy="5015202"/>
          </a:xfrm>
        </p:spPr>
        <p:txBody>
          <a:bodyPr>
            <a:normAutofit/>
          </a:bodyPr>
          <a:lstStyle/>
          <a:p>
            <a:pPr marL="0" marR="0">
              <a:lnSpc>
                <a:spcPct val="200000"/>
              </a:lnSpc>
              <a:spcBef>
                <a:spcPts val="0"/>
              </a:spcBef>
              <a:spcAft>
                <a:spcPts val="0"/>
              </a:spcAft>
            </a:pPr>
            <a:endParaRPr lang="en-US" sz="2000" dirty="0">
              <a:latin typeface="Arial" panose="020B0604020202020204" pitchFamily="34" charset="0"/>
              <a:ea typeface="Times New Roman" panose="02020603050405020304" pitchFamily="18" charset="0"/>
            </a:endParaRPr>
          </a:p>
          <a:p>
            <a:pPr marL="0" marR="0">
              <a:lnSpc>
                <a:spcPct val="100000"/>
              </a:lnSpc>
              <a:spcBef>
                <a:spcPts val="0"/>
              </a:spcBef>
              <a:spcAft>
                <a:spcPts val="0"/>
              </a:spcAft>
            </a:pPr>
            <a:r>
              <a:rPr lang="en-US" dirty="0">
                <a:ea typeface="Times New Roman" panose="02020603050405020304" pitchFamily="18" charset="0"/>
              </a:rPr>
              <a:t>Exemption allowed when clerk certifies to tax assessor that a financial agreement has been entered by the municipality.  </a:t>
            </a:r>
          </a:p>
          <a:p>
            <a:pPr marL="0" marR="0">
              <a:lnSpc>
                <a:spcPct val="100000"/>
              </a:lnSpc>
              <a:spcBef>
                <a:spcPts val="0"/>
              </a:spcBef>
              <a:spcAft>
                <a:spcPts val="0"/>
              </a:spcAft>
            </a:pPr>
            <a:r>
              <a:rPr lang="en-US" dirty="0">
                <a:ea typeface="Times New Roman" panose="02020603050405020304" pitchFamily="18" charset="0"/>
              </a:rPr>
              <a:t>Deliver to tax assessor certified ordinance and financial agreement.</a:t>
            </a:r>
          </a:p>
          <a:p>
            <a:pPr marL="0" marR="0">
              <a:lnSpc>
                <a:spcPct val="100000"/>
              </a:lnSpc>
              <a:spcBef>
                <a:spcPts val="0"/>
              </a:spcBef>
              <a:spcAft>
                <a:spcPts val="0"/>
              </a:spcAft>
            </a:pPr>
            <a:r>
              <a:rPr lang="en-US" dirty="0">
                <a:ea typeface="Times New Roman" panose="02020603050405020304" pitchFamily="18" charset="0"/>
              </a:rPr>
              <a:t>It means building, improvements, and sometimes land are listed on municipal tax roles as exempt from taxation for the period in the tax exemption.  </a:t>
            </a:r>
            <a:r>
              <a:rPr lang="en-US" i="1" dirty="0">
                <a:ea typeface="Times New Roman" panose="02020603050405020304" pitchFamily="18" charset="0"/>
              </a:rPr>
              <a:t>N.J.S.A. 40A:20-12</a:t>
            </a:r>
            <a:endParaRPr lang="en-US" dirty="0">
              <a:ea typeface="Times New Roman" panose="02020603050405020304" pitchFamily="18" charset="0"/>
            </a:endParaRPr>
          </a:p>
          <a:p>
            <a:pPr marL="0" marR="0">
              <a:lnSpc>
                <a:spcPct val="100000"/>
              </a:lnSpc>
              <a:spcBef>
                <a:spcPts val="0"/>
              </a:spcBef>
              <a:spcAft>
                <a:spcPts val="0"/>
              </a:spcAft>
            </a:pPr>
            <a:r>
              <a:rPr lang="en-US" dirty="0">
                <a:ea typeface="Times New Roman" panose="02020603050405020304" pitchFamily="18" charset="0"/>
              </a:rPr>
              <a:t>PILOT payment is made to the municipality and it is not shared by the municipality with the county and board of education in the same way that traditional ad valorem taxes are shared. </a:t>
            </a:r>
          </a:p>
          <a:p>
            <a:pPr marL="0" indent="0">
              <a:buNone/>
            </a:pPr>
            <a:endParaRPr lang="en-US" sz="2000" dirty="0"/>
          </a:p>
        </p:txBody>
      </p:sp>
    </p:spTree>
    <p:extLst>
      <p:ext uri="{BB962C8B-B14F-4D97-AF65-F5344CB8AC3E}">
        <p14:creationId xmlns:p14="http://schemas.microsoft.com/office/powerpoint/2010/main" val="2707994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AA477-987D-97F9-160F-8942825867F5}"/>
              </a:ext>
            </a:extLst>
          </p:cNvPr>
          <p:cNvSpPr>
            <a:spLocks noGrp="1"/>
          </p:cNvSpPr>
          <p:nvPr>
            <p:ph type="title"/>
          </p:nvPr>
        </p:nvSpPr>
        <p:spPr/>
        <p:txBody>
          <a:bodyPr>
            <a:normAutofit/>
          </a:bodyPr>
          <a:lstStyle/>
          <a:p>
            <a:pPr algn="ctr"/>
            <a:r>
              <a:rPr lang="en-US" sz="6000" b="1" dirty="0"/>
              <a:t>AGREEMENT</a:t>
            </a:r>
          </a:p>
        </p:txBody>
      </p:sp>
      <p:sp>
        <p:nvSpPr>
          <p:cNvPr id="3" name="Content Placeholder 2">
            <a:extLst>
              <a:ext uri="{FF2B5EF4-FFF2-40B4-BE49-F238E27FC236}">
                <a16:creationId xmlns:a16="http://schemas.microsoft.com/office/drawing/2014/main" id="{80A47402-93A3-343A-C468-CC5BB8A50A28}"/>
              </a:ext>
            </a:extLst>
          </p:cNvPr>
          <p:cNvSpPr>
            <a:spLocks noGrp="1"/>
          </p:cNvSpPr>
          <p:nvPr>
            <p:ph idx="1"/>
          </p:nvPr>
        </p:nvSpPr>
        <p:spPr/>
        <p:txBody>
          <a:bodyPr>
            <a:normAutofit lnSpcReduction="10000"/>
          </a:bodyPr>
          <a:lstStyle/>
          <a:p>
            <a:r>
              <a:rPr lang="en-US" sz="3600" dirty="0"/>
              <a:t>Includes annual audit –  make sure funds not left on the table/uncollected</a:t>
            </a:r>
          </a:p>
          <a:p>
            <a:r>
              <a:rPr lang="en-US" sz="3600" dirty="0"/>
              <a:t>May include staging – PILOT payable is the greater of the ASC or the percent of the taxes otherwise due;</a:t>
            </a:r>
          </a:p>
          <a:p>
            <a:r>
              <a:rPr lang="en-US" sz="3600" dirty="0"/>
              <a:t>Timing of payments (yearly; on same due date as taxes; semiannually?)</a:t>
            </a:r>
          </a:p>
          <a:p>
            <a:r>
              <a:rPr lang="en-US" sz="3600" dirty="0"/>
              <a:t>PILOT calculation </a:t>
            </a:r>
          </a:p>
          <a:p>
            <a:r>
              <a:rPr lang="en-US" sz="3600" dirty="0"/>
              <a:t>To send or not to send billings -</a:t>
            </a:r>
          </a:p>
          <a:p>
            <a:endParaRPr lang="en-US" dirty="0"/>
          </a:p>
        </p:txBody>
      </p:sp>
    </p:spTree>
    <p:extLst>
      <p:ext uri="{BB962C8B-B14F-4D97-AF65-F5344CB8AC3E}">
        <p14:creationId xmlns:p14="http://schemas.microsoft.com/office/powerpoint/2010/main" val="2909115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7E695-F759-48E7-8F4B-59A38141C2AF}"/>
              </a:ext>
            </a:extLst>
          </p:cNvPr>
          <p:cNvSpPr>
            <a:spLocks noGrp="1"/>
          </p:cNvSpPr>
          <p:nvPr>
            <p:ph type="title"/>
          </p:nvPr>
        </p:nvSpPr>
        <p:spPr/>
        <p:txBody>
          <a:bodyPr>
            <a:normAutofit/>
          </a:bodyPr>
          <a:lstStyle/>
          <a:p>
            <a:pPr algn="ctr"/>
            <a:r>
              <a:rPr lang="en-US" sz="6000" b="1" dirty="0"/>
              <a:t>DISCLAIMER</a:t>
            </a:r>
          </a:p>
        </p:txBody>
      </p:sp>
      <p:sp>
        <p:nvSpPr>
          <p:cNvPr id="3" name="Content Placeholder 2">
            <a:extLst>
              <a:ext uri="{FF2B5EF4-FFF2-40B4-BE49-F238E27FC236}">
                <a16:creationId xmlns:a16="http://schemas.microsoft.com/office/drawing/2014/main" id="{7B21CE52-C650-47F5-9AFE-D747434DF14D}"/>
              </a:ext>
            </a:extLst>
          </p:cNvPr>
          <p:cNvSpPr>
            <a:spLocks noGrp="1"/>
          </p:cNvSpPr>
          <p:nvPr>
            <p:ph idx="1"/>
          </p:nvPr>
        </p:nvSpPr>
        <p:spPr/>
        <p:txBody>
          <a:bodyPr>
            <a:normAutofit/>
          </a:bodyPr>
          <a:lstStyle/>
          <a:p>
            <a:r>
              <a:rPr lang="en-US" sz="3600" dirty="0"/>
              <a:t>None of the Information presented is meant as legal advice</a:t>
            </a:r>
          </a:p>
          <a:p>
            <a:r>
              <a:rPr lang="en-US" sz="3600" dirty="0"/>
              <a:t>Any sarcastic comments or opinions are those of the panelists and do not reflect official positions of their respective employment or the TCTA.</a:t>
            </a:r>
          </a:p>
          <a:p>
            <a:r>
              <a:rPr lang="en-US" sz="3600" dirty="0"/>
              <a:t>Feel free to open any discussions or ask any questions – you are now in the cone of silence.</a:t>
            </a:r>
          </a:p>
        </p:txBody>
      </p:sp>
    </p:spTree>
    <p:extLst>
      <p:ext uri="{BB962C8B-B14F-4D97-AF65-F5344CB8AC3E}">
        <p14:creationId xmlns:p14="http://schemas.microsoft.com/office/powerpoint/2010/main" val="4105876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4CCE-D7FD-4DB6-9908-5F46368551A5}"/>
              </a:ext>
            </a:extLst>
          </p:cNvPr>
          <p:cNvSpPr>
            <a:spLocks noGrp="1"/>
          </p:cNvSpPr>
          <p:nvPr>
            <p:ph type="title"/>
          </p:nvPr>
        </p:nvSpPr>
        <p:spPr>
          <a:xfrm>
            <a:off x="838200" y="74426"/>
            <a:ext cx="10515600" cy="1158026"/>
          </a:xfrm>
        </p:spPr>
        <p:txBody>
          <a:bodyPr>
            <a:noAutofit/>
          </a:bodyPr>
          <a:lstStyle/>
          <a:p>
            <a:pPr algn="ctr"/>
            <a:r>
              <a:rPr lang="en-US" sz="6000" dirty="0">
                <a:latin typeface="+mn-lt"/>
                <a:cs typeface="Arial" panose="020B0604020202020204" pitchFamily="34" charset="0"/>
              </a:rPr>
              <a:t>METHODOLOGY</a:t>
            </a:r>
          </a:p>
        </p:txBody>
      </p:sp>
      <p:sp>
        <p:nvSpPr>
          <p:cNvPr id="7" name="Rectangle 6">
            <a:extLst>
              <a:ext uri="{FF2B5EF4-FFF2-40B4-BE49-F238E27FC236}">
                <a16:creationId xmlns:a16="http://schemas.microsoft.com/office/drawing/2014/main" id="{1BBCA2CC-E733-4F22-8479-927880AC9AAD}"/>
              </a:ext>
            </a:extLst>
          </p:cNvPr>
          <p:cNvSpPr/>
          <p:nvPr/>
        </p:nvSpPr>
        <p:spPr>
          <a:xfrm>
            <a:off x="1020146" y="1688267"/>
            <a:ext cx="10333653" cy="4889608"/>
          </a:xfrm>
          <a:prstGeom prst="rect">
            <a:avLst/>
          </a:prstGeom>
        </p:spPr>
        <p:txBody>
          <a:bodyPr wrap="square">
            <a:spAutoFit/>
          </a:bodyPr>
          <a:lstStyle/>
          <a:p>
            <a:pPr marL="285750" indent="-285750">
              <a:buFont typeface="Arial" pitchFamily="34" charset="0"/>
              <a:buChar char="•"/>
            </a:pPr>
            <a:r>
              <a:rPr lang="en-US" sz="3200" dirty="0">
                <a:ea typeface="Times New Roman" panose="02020603050405020304" pitchFamily="18" charset="0"/>
              </a:rPr>
              <a:t>A Financial Agreement must be approved by ordinance of the municipality</a:t>
            </a:r>
          </a:p>
          <a:p>
            <a:r>
              <a:rPr lang="en-US" sz="3200" b="1" dirty="0">
                <a:ea typeface="Times New Roman" panose="02020603050405020304" pitchFamily="18" charset="0"/>
              </a:rPr>
              <a:t>The municipalities’ determination as to (N.J.S.A. 40A:20-11):</a:t>
            </a:r>
          </a:p>
          <a:p>
            <a:r>
              <a:rPr lang="en-US" sz="3200" dirty="0">
                <a:ea typeface="Times New Roman" panose="02020603050405020304" pitchFamily="18" charset="0"/>
              </a:rPr>
              <a:t>(a)  relative benefits to the project or redevelopment area when compared to costs</a:t>
            </a:r>
          </a:p>
          <a:p>
            <a:r>
              <a:rPr lang="en-US" sz="3200" dirty="0">
                <a:ea typeface="Times New Roman" panose="02020603050405020304" pitchFamily="18" charset="0"/>
              </a:rPr>
              <a:t>(b)  statement of importance of granting to obtain development &amp; impact locational decisions of probable occupancy.</a:t>
            </a:r>
          </a:p>
          <a:p>
            <a:pPr>
              <a:lnSpc>
                <a:spcPct val="200000"/>
              </a:lnSpc>
            </a:pPr>
            <a:endParaRPr lang="en-US" sz="1400"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65186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89CA0-1496-4A9A-9D3D-29A6A8ACC98E}"/>
              </a:ext>
            </a:extLst>
          </p:cNvPr>
          <p:cNvSpPr>
            <a:spLocks noGrp="1"/>
          </p:cNvSpPr>
          <p:nvPr>
            <p:ph type="title"/>
          </p:nvPr>
        </p:nvSpPr>
        <p:spPr/>
        <p:txBody>
          <a:bodyPr>
            <a:normAutofit/>
          </a:bodyPr>
          <a:lstStyle/>
          <a:p>
            <a:pPr algn="ctr"/>
            <a:r>
              <a:rPr lang="en-US" sz="6000" b="1" dirty="0"/>
              <a:t>TERM</a:t>
            </a:r>
          </a:p>
        </p:txBody>
      </p:sp>
      <p:sp>
        <p:nvSpPr>
          <p:cNvPr id="4" name="Content Placeholder 3">
            <a:extLst>
              <a:ext uri="{FF2B5EF4-FFF2-40B4-BE49-F238E27FC236}">
                <a16:creationId xmlns:a16="http://schemas.microsoft.com/office/drawing/2014/main" id="{9783D10C-FBD5-41DA-9D95-F40EA776741D}"/>
              </a:ext>
            </a:extLst>
          </p:cNvPr>
          <p:cNvSpPr>
            <a:spLocks noGrp="1"/>
          </p:cNvSpPr>
          <p:nvPr>
            <p:ph idx="1"/>
          </p:nvPr>
        </p:nvSpPr>
        <p:spPr>
          <a:xfrm>
            <a:off x="838200" y="1825625"/>
            <a:ext cx="10515600" cy="4559197"/>
          </a:xfrm>
          <a:prstGeom prst="rect">
            <a:avLst/>
          </a:prstGeom>
        </p:spPr>
        <p:txBody>
          <a:bodyPr wrap="square">
            <a:spAutoFit/>
          </a:bodyPr>
          <a:lstStyle/>
          <a:p>
            <a:r>
              <a:rPr lang="en-US" sz="3600" b="1" dirty="0">
                <a:ea typeface="Times New Roman" panose="02020603050405020304" pitchFamily="18" charset="0"/>
              </a:rPr>
              <a:t>What can the term of a PILOT be?   </a:t>
            </a:r>
            <a:r>
              <a:rPr lang="en-US" sz="3600" b="1" i="1" dirty="0">
                <a:ea typeface="Times New Roman" panose="02020603050405020304" pitchFamily="18" charset="0"/>
              </a:rPr>
              <a:t>N.J.S.A. 40A:20-12(a) </a:t>
            </a:r>
            <a:r>
              <a:rPr lang="en-US" sz="3600" dirty="0">
                <a:ea typeface="Times New Roman" panose="02020603050405020304" pitchFamily="18" charset="0"/>
              </a:rPr>
              <a:t>A financial agreement may specify duration of up to 30 years from completion but not more than 35 years from signing of a financial agreement. </a:t>
            </a:r>
          </a:p>
          <a:p>
            <a:pPr>
              <a:lnSpc>
                <a:spcPct val="100000"/>
              </a:lnSpc>
            </a:pPr>
            <a:r>
              <a:rPr lang="en-US" sz="3600" b="1" dirty="0">
                <a:ea typeface="Times New Roman" panose="02020603050405020304" pitchFamily="18" charset="0"/>
              </a:rPr>
              <a:t>NOTE:</a:t>
            </a:r>
            <a:r>
              <a:rPr lang="en-US" sz="3600" dirty="0">
                <a:ea typeface="Times New Roman" panose="02020603050405020304" pitchFamily="18" charset="0"/>
              </a:rPr>
              <a:t> The term of the exemption can be less than 30 years.</a:t>
            </a:r>
          </a:p>
          <a:p>
            <a:pPr>
              <a:lnSpc>
                <a:spcPct val="100000"/>
              </a:lnSpc>
            </a:pPr>
            <a:r>
              <a:rPr lang="en-US" sz="3600" dirty="0">
                <a:ea typeface="Times New Roman" panose="02020603050405020304" pitchFamily="18" charset="0"/>
              </a:rPr>
              <a:t>	10 </a:t>
            </a:r>
            <a:r>
              <a:rPr lang="en-US" sz="3600" dirty="0" err="1">
                <a:ea typeface="Times New Roman" panose="02020603050405020304" pitchFamily="18" charset="0"/>
              </a:rPr>
              <a:t>yrs</a:t>
            </a:r>
            <a:r>
              <a:rPr lang="en-US" sz="3600" dirty="0">
                <a:ea typeface="Times New Roman" panose="02020603050405020304" pitchFamily="18" charset="0"/>
              </a:rPr>
              <a:t>, 15 </a:t>
            </a:r>
            <a:r>
              <a:rPr lang="en-US" sz="3600" dirty="0" err="1">
                <a:ea typeface="Times New Roman" panose="02020603050405020304" pitchFamily="18" charset="0"/>
              </a:rPr>
              <a:t>yrs</a:t>
            </a:r>
            <a:r>
              <a:rPr lang="en-US" sz="3600" dirty="0">
                <a:ea typeface="Times New Roman" panose="02020603050405020304" pitchFamily="18" charset="0"/>
              </a:rPr>
              <a:t> , or  20 </a:t>
            </a:r>
            <a:r>
              <a:rPr lang="en-US" sz="3600" dirty="0" err="1">
                <a:ea typeface="Times New Roman" panose="02020603050405020304" pitchFamily="18" charset="0"/>
              </a:rPr>
              <a:t>yrs</a:t>
            </a:r>
            <a:r>
              <a:rPr lang="en-US" sz="3600" dirty="0">
                <a:ea typeface="Times New Roman" panose="02020603050405020304" pitchFamily="18" charset="0"/>
              </a:rPr>
              <a:t> - depending upon the municipality and the market</a:t>
            </a:r>
            <a:r>
              <a:rPr lang="en-US" sz="1400" dirty="0">
                <a:latin typeface="Arial" panose="020B0604020202020204" pitchFamily="34" charset="0"/>
                <a:ea typeface="Times New Roman" panose="02020603050405020304" pitchFamily="18" charset="0"/>
              </a:rPr>
              <a:t>. </a:t>
            </a:r>
            <a:endParaRPr lang="en-US" sz="1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83376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4CCE-D7FD-4DB6-9908-5F46368551A5}"/>
              </a:ext>
            </a:extLst>
          </p:cNvPr>
          <p:cNvSpPr>
            <a:spLocks noGrp="1"/>
          </p:cNvSpPr>
          <p:nvPr>
            <p:ph type="title"/>
          </p:nvPr>
        </p:nvSpPr>
        <p:spPr>
          <a:xfrm>
            <a:off x="838200" y="365125"/>
            <a:ext cx="10515600" cy="633251"/>
          </a:xfrm>
        </p:spPr>
        <p:txBody>
          <a:bodyPr>
            <a:noAutofit/>
          </a:bodyPr>
          <a:lstStyle/>
          <a:p>
            <a:pPr algn="ctr"/>
            <a:r>
              <a:rPr lang="en-US" sz="6000" b="1" dirty="0">
                <a:latin typeface="+mn-lt"/>
                <a:cs typeface="Arial" panose="020B0604020202020204" pitchFamily="34" charset="0"/>
              </a:rPr>
              <a:t>LAND TAXES?</a:t>
            </a:r>
            <a:endParaRPr lang="en-US" sz="6000" dirty="0">
              <a:latin typeface="+mn-lt"/>
              <a:cs typeface="Arial" panose="020B0604020202020204" pitchFamily="34" charset="0"/>
            </a:endParaRPr>
          </a:p>
        </p:txBody>
      </p:sp>
      <p:sp>
        <p:nvSpPr>
          <p:cNvPr id="3" name="Content Placeholder 2">
            <a:extLst>
              <a:ext uri="{FF2B5EF4-FFF2-40B4-BE49-F238E27FC236}">
                <a16:creationId xmlns:a16="http://schemas.microsoft.com/office/drawing/2014/main" id="{32E64BF1-CE87-4E79-B43E-10F55DB17EBA}"/>
              </a:ext>
            </a:extLst>
          </p:cNvPr>
          <p:cNvSpPr>
            <a:spLocks noGrp="1"/>
          </p:cNvSpPr>
          <p:nvPr>
            <p:ph idx="1"/>
          </p:nvPr>
        </p:nvSpPr>
        <p:spPr>
          <a:xfrm>
            <a:off x="838200" y="1359094"/>
            <a:ext cx="10515600" cy="4351338"/>
          </a:xfrm>
        </p:spPr>
        <p:txBody>
          <a:bodyPr>
            <a:normAutofit/>
          </a:bodyPr>
          <a:lstStyle/>
          <a:p>
            <a:pPr marL="0" marR="0">
              <a:lnSpc>
                <a:spcPct val="100000"/>
              </a:lnSpc>
              <a:spcBef>
                <a:spcPts val="0"/>
              </a:spcBef>
              <a:spcAft>
                <a:spcPts val="0"/>
              </a:spcAft>
            </a:pPr>
            <a:r>
              <a:rPr lang="en-US" dirty="0">
                <a:ea typeface="Times New Roman" panose="02020603050405020304" pitchFamily="18" charset="0"/>
              </a:rPr>
              <a:t>Land taxes exempt for housing projects. N.J.S.A. 40A:20-12.	</a:t>
            </a:r>
          </a:p>
          <a:p>
            <a:pPr marL="0" marR="0">
              <a:lnSpc>
                <a:spcPct val="100000"/>
              </a:lnSpc>
              <a:spcBef>
                <a:spcPts val="0"/>
              </a:spcBef>
              <a:spcAft>
                <a:spcPts val="0"/>
              </a:spcAft>
            </a:pPr>
            <a:r>
              <a:rPr lang="en-US" dirty="0">
                <a:ea typeface="Times New Roman" panose="02020603050405020304" pitchFamily="18" charset="0"/>
              </a:rPr>
              <a:t>Land taxes cannot be exempt for retail, commercial, office, industrial.</a:t>
            </a:r>
          </a:p>
          <a:p>
            <a:pPr>
              <a:lnSpc>
                <a:spcPct val="100000"/>
              </a:lnSpc>
              <a:spcBef>
                <a:spcPts val="0"/>
              </a:spcBef>
            </a:pPr>
            <a:r>
              <a:rPr lang="en-US" dirty="0">
                <a:ea typeface="Times New Roman" panose="02020603050405020304" pitchFamily="18" charset="0"/>
              </a:rPr>
              <a:t>If the land taxes are not exempt then the entity must pay them as billed by the municipality.</a:t>
            </a:r>
          </a:p>
          <a:p>
            <a:pPr>
              <a:lnSpc>
                <a:spcPct val="100000"/>
              </a:lnSpc>
              <a:spcBef>
                <a:spcPts val="0"/>
              </a:spcBef>
            </a:pPr>
            <a:r>
              <a:rPr lang="en-US" dirty="0">
                <a:ea typeface="Times New Roman" panose="02020603050405020304" pitchFamily="18" charset="0"/>
              </a:rPr>
              <a:t>However, once paid by the entity the land taxes are credited against the entity’s annual service charge payment. N.J.S.A. 40A:20-12(b)(2).</a:t>
            </a:r>
          </a:p>
          <a:p>
            <a:pPr marL="0" indent="0">
              <a:buNone/>
            </a:pPr>
            <a:endParaRPr lang="en-US" sz="1800" dirty="0"/>
          </a:p>
        </p:txBody>
      </p:sp>
      <p:sp>
        <p:nvSpPr>
          <p:cNvPr id="5" name="Rectangle 4">
            <a:extLst>
              <a:ext uri="{FF2B5EF4-FFF2-40B4-BE49-F238E27FC236}">
                <a16:creationId xmlns:a16="http://schemas.microsoft.com/office/drawing/2014/main" id="{31B61156-5582-4513-A2FA-3A94AD110173}"/>
              </a:ext>
            </a:extLst>
          </p:cNvPr>
          <p:cNvSpPr/>
          <p:nvPr/>
        </p:nvSpPr>
        <p:spPr>
          <a:xfrm>
            <a:off x="838200" y="5069209"/>
            <a:ext cx="10098834" cy="1001941"/>
          </a:xfrm>
          <a:prstGeom prst="rect">
            <a:avLst/>
          </a:prstGeom>
        </p:spPr>
        <p:txBody>
          <a:bodyPr wrap="square">
            <a:spAutoFit/>
          </a:bodyPr>
          <a:lstStyle/>
          <a:p>
            <a:pPr>
              <a:lnSpc>
                <a:spcPct val="200000"/>
              </a:lnSpc>
            </a:pPr>
            <a:r>
              <a:rPr lang="en-US" sz="1600" b="1" dirty="0">
                <a:latin typeface="Arial" panose="020B0604020202020204" pitchFamily="34" charset="0"/>
                <a:ea typeface="Times New Roman" panose="02020603050405020304" pitchFamily="18" charset="0"/>
              </a:rPr>
              <a:t>NOTE:</a:t>
            </a:r>
            <a:r>
              <a:rPr lang="en-US" sz="1600" dirty="0">
                <a:latin typeface="Arial" panose="020B0604020202020204" pitchFamily="34" charset="0"/>
                <a:ea typeface="Times New Roman" panose="02020603050405020304" pitchFamily="18" charset="0"/>
              </a:rPr>
              <a:t> If the land taxes are not exempt under the tax exemption, they remain traditional ad valorem taxes. Thus,  they continue to be shared by the municipality with the county, board of education, and  etc..</a:t>
            </a:r>
            <a:endParaRPr lang="en-US" sz="1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064341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4CCE-D7FD-4DB6-9908-5F46368551A5}"/>
              </a:ext>
            </a:extLst>
          </p:cNvPr>
          <p:cNvSpPr>
            <a:spLocks noGrp="1"/>
          </p:cNvSpPr>
          <p:nvPr>
            <p:ph type="title"/>
          </p:nvPr>
        </p:nvSpPr>
        <p:spPr>
          <a:xfrm>
            <a:off x="838200" y="365125"/>
            <a:ext cx="10515600" cy="993969"/>
          </a:xfrm>
        </p:spPr>
        <p:txBody>
          <a:bodyPr>
            <a:noAutofit/>
          </a:bodyPr>
          <a:lstStyle/>
          <a:p>
            <a:pPr algn="ctr"/>
            <a:r>
              <a:rPr lang="en-US" sz="4000" b="1" dirty="0">
                <a:latin typeface="+mn-lt"/>
                <a:ea typeface="Times New Roman" panose="02020603050405020304" pitchFamily="18" charset="0"/>
              </a:rPr>
              <a:t>“ANNUAL SERVICE CHARGE” (ASC)</a:t>
            </a:r>
            <a:br>
              <a:rPr lang="en-US" sz="4000" b="1" dirty="0">
                <a:latin typeface="+mn-lt"/>
                <a:ea typeface="Times New Roman" panose="02020603050405020304" pitchFamily="18" charset="0"/>
              </a:rPr>
            </a:br>
            <a:r>
              <a:rPr lang="en-US" sz="4000" b="1" dirty="0">
                <a:latin typeface="+mn-lt"/>
                <a:ea typeface="Times New Roman" panose="02020603050405020304" pitchFamily="18" charset="0"/>
              </a:rPr>
              <a:t> N.J.S.A. 40A:20-12(b)(1)</a:t>
            </a:r>
            <a:endParaRPr lang="en-US" sz="4000" dirty="0">
              <a:latin typeface="+mn-lt"/>
              <a:cs typeface="Arial" panose="020B0604020202020204" pitchFamily="34" charset="0"/>
            </a:endParaRPr>
          </a:p>
        </p:txBody>
      </p:sp>
      <p:sp>
        <p:nvSpPr>
          <p:cNvPr id="3" name="Content Placeholder 2">
            <a:extLst>
              <a:ext uri="{FF2B5EF4-FFF2-40B4-BE49-F238E27FC236}">
                <a16:creationId xmlns:a16="http://schemas.microsoft.com/office/drawing/2014/main" id="{32E64BF1-CE87-4E79-B43E-10F55DB17EBA}"/>
              </a:ext>
            </a:extLst>
          </p:cNvPr>
          <p:cNvSpPr>
            <a:spLocks noGrp="1"/>
          </p:cNvSpPr>
          <p:nvPr>
            <p:ph idx="1"/>
          </p:nvPr>
        </p:nvSpPr>
        <p:spPr>
          <a:xfrm>
            <a:off x="838200" y="1359094"/>
            <a:ext cx="10515600" cy="4351338"/>
          </a:xfrm>
        </p:spPr>
        <p:txBody>
          <a:bodyPr>
            <a:normAutofit/>
          </a:bodyPr>
          <a:lstStyle/>
          <a:p>
            <a:pPr marL="0" marR="0">
              <a:lnSpc>
                <a:spcPct val="100000"/>
              </a:lnSpc>
              <a:spcBef>
                <a:spcPts val="0"/>
              </a:spcBef>
              <a:spcAft>
                <a:spcPts val="0"/>
              </a:spcAft>
            </a:pPr>
            <a:r>
              <a:rPr lang="en-US" dirty="0">
                <a:ea typeface="Times New Roman" panose="02020603050405020304" pitchFamily="18" charset="0"/>
              </a:rPr>
              <a:t>A percentage of annual gross revenue (AGR) generated by the Project.</a:t>
            </a:r>
          </a:p>
          <a:p>
            <a:pPr marL="0" marR="0">
              <a:lnSpc>
                <a:spcPct val="100000"/>
              </a:lnSpc>
              <a:spcBef>
                <a:spcPts val="0"/>
              </a:spcBef>
              <a:spcAft>
                <a:spcPts val="0"/>
              </a:spcAft>
            </a:pPr>
            <a:r>
              <a:rPr lang="en-US" dirty="0">
                <a:ea typeface="Times New Roman" panose="02020603050405020304" pitchFamily="18" charset="0"/>
              </a:rPr>
              <a:t>Not less than 10% of AGR for market rate projects.</a:t>
            </a:r>
          </a:p>
          <a:p>
            <a:pPr marL="0" marR="0">
              <a:lnSpc>
                <a:spcPct val="100000"/>
              </a:lnSpc>
              <a:spcBef>
                <a:spcPts val="0"/>
              </a:spcBef>
              <a:spcAft>
                <a:spcPts val="0"/>
              </a:spcAft>
            </a:pPr>
            <a:r>
              <a:rPr lang="en-US" dirty="0">
                <a:ea typeface="Times New Roman" panose="02020603050405020304" pitchFamily="18" charset="0"/>
              </a:rPr>
              <a:t>Not more than 15% of AGR for low or moderate income housing</a:t>
            </a:r>
          </a:p>
          <a:p>
            <a:pPr marL="0" marR="0" indent="0">
              <a:lnSpc>
                <a:spcPct val="100000"/>
              </a:lnSpc>
              <a:spcBef>
                <a:spcPts val="0"/>
              </a:spcBef>
              <a:spcAft>
                <a:spcPts val="0"/>
              </a:spcAft>
              <a:buNone/>
            </a:pPr>
            <a:r>
              <a:rPr lang="en-US" dirty="0">
                <a:ea typeface="Times New Roman" panose="02020603050405020304" pitchFamily="18" charset="0"/>
              </a:rPr>
              <a:t>OR, at the option of the municipality, </a:t>
            </a:r>
          </a:p>
          <a:p>
            <a:pPr marL="0" marR="0">
              <a:lnSpc>
                <a:spcPct val="100000"/>
              </a:lnSpc>
              <a:spcBef>
                <a:spcPts val="0"/>
              </a:spcBef>
              <a:spcAft>
                <a:spcPts val="0"/>
              </a:spcAft>
            </a:pPr>
            <a:r>
              <a:rPr lang="en-US" dirty="0">
                <a:ea typeface="Times New Roman" panose="02020603050405020304" pitchFamily="18" charset="0"/>
              </a:rPr>
              <a:t>Not less than 2% of the Total Project Cost for market rate projects.</a:t>
            </a:r>
          </a:p>
          <a:p>
            <a:pPr>
              <a:lnSpc>
                <a:spcPct val="100000"/>
              </a:lnSpc>
            </a:pPr>
            <a:r>
              <a:rPr lang="en-US" dirty="0">
                <a:ea typeface="Times New Roman" panose="02020603050405020304" pitchFamily="18" charset="0"/>
              </a:rPr>
              <a:t>Not more than 2% for low or moderate income housing</a:t>
            </a:r>
            <a:endParaRPr lang="en-US" dirty="0"/>
          </a:p>
        </p:txBody>
      </p:sp>
      <p:sp>
        <p:nvSpPr>
          <p:cNvPr id="5" name="Rectangle 4">
            <a:extLst>
              <a:ext uri="{FF2B5EF4-FFF2-40B4-BE49-F238E27FC236}">
                <a16:creationId xmlns:a16="http://schemas.microsoft.com/office/drawing/2014/main" id="{9B1A0E75-AD3A-4C4D-8550-CC523EFDE48C}"/>
              </a:ext>
            </a:extLst>
          </p:cNvPr>
          <p:cNvSpPr/>
          <p:nvPr/>
        </p:nvSpPr>
        <p:spPr>
          <a:xfrm>
            <a:off x="838200" y="4835416"/>
            <a:ext cx="10927702" cy="1750031"/>
          </a:xfrm>
          <a:prstGeom prst="rect">
            <a:avLst/>
          </a:prstGeom>
        </p:spPr>
        <p:txBody>
          <a:bodyPr wrap="square">
            <a:spAutoFit/>
          </a:bodyPr>
          <a:lstStyle/>
          <a:p>
            <a:pPr marL="914400" marR="0" indent="-914400">
              <a:lnSpc>
                <a:spcPct val="200000"/>
              </a:lnSpc>
              <a:spcBef>
                <a:spcPts val="0"/>
              </a:spcBef>
              <a:spcAft>
                <a:spcPts val="0"/>
              </a:spcAft>
            </a:pPr>
            <a:r>
              <a:rPr lang="en-US" sz="1400" b="1" dirty="0">
                <a:latin typeface="Arial" panose="020B0604020202020204" pitchFamily="34" charset="0"/>
                <a:ea typeface="Times New Roman" panose="02020603050405020304" pitchFamily="18" charset="0"/>
              </a:rPr>
              <a:t>NOTE:</a:t>
            </a:r>
            <a:r>
              <a:rPr lang="en-US" sz="1400" dirty="0">
                <a:latin typeface="Arial" panose="020B0604020202020204" pitchFamily="34" charset="0"/>
                <a:ea typeface="Times New Roman" panose="02020603050405020304" pitchFamily="18" charset="0"/>
              </a:rPr>
              <a:t> 	2% of TPC formula usually reserved for office retail industrial, possibly “for sale” affordable housing. </a:t>
            </a:r>
            <a:endParaRPr lang="en-US" sz="1400" dirty="0">
              <a:latin typeface="Times New Roman" panose="02020603050405020304" pitchFamily="18" charset="0"/>
              <a:ea typeface="Times New Roman" panose="02020603050405020304" pitchFamily="18" charset="0"/>
            </a:endParaRPr>
          </a:p>
          <a:p>
            <a:pPr marL="914400" marR="0" indent="-914400">
              <a:lnSpc>
                <a:spcPct val="200000"/>
              </a:lnSpc>
              <a:spcBef>
                <a:spcPts val="0"/>
              </a:spcBef>
              <a:spcAft>
                <a:spcPts val="0"/>
              </a:spcAft>
            </a:pPr>
            <a:r>
              <a:rPr lang="en-US" sz="1400" b="1" dirty="0">
                <a:latin typeface="Arial" panose="020B0604020202020204" pitchFamily="34" charset="0"/>
                <a:ea typeface="Times New Roman" panose="02020603050405020304" pitchFamily="18" charset="0"/>
              </a:rPr>
              <a:t>NOTE:</a:t>
            </a:r>
            <a:r>
              <a:rPr lang="en-US" sz="1400" dirty="0">
                <a:latin typeface="Arial" panose="020B0604020202020204" pitchFamily="34" charset="0"/>
                <a:ea typeface="Times New Roman" panose="02020603050405020304" pitchFamily="18" charset="0"/>
              </a:rPr>
              <a:t>	a tax exemption can have a schedule where the ASC increases over the term of the exemption. </a:t>
            </a:r>
            <a:endParaRPr lang="en-US" sz="1400" dirty="0">
              <a:latin typeface="Times New Roman" panose="02020603050405020304" pitchFamily="18" charset="0"/>
              <a:ea typeface="Times New Roman" panose="02020603050405020304" pitchFamily="18" charset="0"/>
            </a:endParaRPr>
          </a:p>
          <a:p>
            <a:pPr marL="914400" marR="0" indent="-914400">
              <a:lnSpc>
                <a:spcPct val="200000"/>
              </a:lnSpc>
              <a:spcBef>
                <a:spcPts val="0"/>
              </a:spcBef>
              <a:spcAft>
                <a:spcPts val="0"/>
              </a:spcAft>
            </a:pPr>
            <a:r>
              <a:rPr lang="en-US" sz="1400" b="1" dirty="0">
                <a:latin typeface="Arial" panose="020B0604020202020204" pitchFamily="34" charset="0"/>
                <a:ea typeface="Times New Roman" panose="02020603050405020304" pitchFamily="18" charset="0"/>
              </a:rPr>
              <a:t>NOTE:</a:t>
            </a:r>
            <a:r>
              <a:rPr lang="en-US" sz="1400" dirty="0">
                <a:latin typeface="Arial" panose="020B0604020202020204" pitchFamily="34" charset="0"/>
                <a:ea typeface="Times New Roman" panose="02020603050405020304" pitchFamily="18" charset="0"/>
              </a:rPr>
              <a:t>	a tax exemption can have different ASC for different types of uses (i.e. projects that have market rate and affordable housing units).</a:t>
            </a:r>
            <a:endParaRPr lang="en-US" sz="1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421187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4CCE-D7FD-4DB6-9908-5F46368551A5}"/>
              </a:ext>
            </a:extLst>
          </p:cNvPr>
          <p:cNvSpPr>
            <a:spLocks noGrp="1"/>
          </p:cNvSpPr>
          <p:nvPr>
            <p:ph type="title"/>
          </p:nvPr>
        </p:nvSpPr>
        <p:spPr>
          <a:xfrm>
            <a:off x="838200" y="365125"/>
            <a:ext cx="10515600" cy="633251"/>
          </a:xfrm>
        </p:spPr>
        <p:txBody>
          <a:bodyPr>
            <a:noAutofit/>
          </a:bodyPr>
          <a:lstStyle/>
          <a:p>
            <a:pPr marL="0" marR="0" algn="ctr">
              <a:spcBef>
                <a:spcPts val="0"/>
              </a:spcBef>
              <a:spcAft>
                <a:spcPts val="0"/>
              </a:spcAft>
            </a:pPr>
            <a:r>
              <a:rPr lang="en-US" sz="6000" b="1" dirty="0">
                <a:latin typeface="+mn-lt"/>
                <a:cs typeface="Arial" panose="020B0604020202020204" pitchFamily="34" charset="0"/>
              </a:rPr>
              <a:t>ANNUAL GROSS REVENUE AGR</a:t>
            </a:r>
          </a:p>
        </p:txBody>
      </p:sp>
      <p:sp>
        <p:nvSpPr>
          <p:cNvPr id="3" name="Content Placeholder 2">
            <a:extLst>
              <a:ext uri="{FF2B5EF4-FFF2-40B4-BE49-F238E27FC236}">
                <a16:creationId xmlns:a16="http://schemas.microsoft.com/office/drawing/2014/main" id="{32E64BF1-CE87-4E79-B43E-10F55DB17EBA}"/>
              </a:ext>
            </a:extLst>
          </p:cNvPr>
          <p:cNvSpPr>
            <a:spLocks noGrp="1"/>
          </p:cNvSpPr>
          <p:nvPr>
            <p:ph idx="1"/>
          </p:nvPr>
        </p:nvSpPr>
        <p:spPr>
          <a:xfrm>
            <a:off x="838200" y="1359094"/>
            <a:ext cx="10515600" cy="4351338"/>
          </a:xfrm>
        </p:spPr>
        <p:txBody>
          <a:bodyPr>
            <a:normAutofit/>
          </a:bodyPr>
          <a:lstStyle/>
          <a:p>
            <a:pPr>
              <a:lnSpc>
                <a:spcPct val="200000"/>
              </a:lnSpc>
              <a:spcBef>
                <a:spcPts val="0"/>
              </a:spcBef>
            </a:pPr>
            <a:r>
              <a:rPr lang="en-US" sz="2000" dirty="0">
                <a:ea typeface="Times New Roman" panose="02020603050405020304" pitchFamily="18" charset="0"/>
              </a:rPr>
              <a:t>Annual gross rent and other income of the entity. N.J.S.A. 4A:20-3(a).</a:t>
            </a:r>
          </a:p>
          <a:p>
            <a:pPr>
              <a:lnSpc>
                <a:spcPct val="200000"/>
              </a:lnSpc>
              <a:spcBef>
                <a:spcPts val="0"/>
              </a:spcBef>
            </a:pPr>
            <a:r>
              <a:rPr lang="en-US" sz="2000" dirty="0">
                <a:ea typeface="Times New Roman" panose="02020603050405020304" pitchFamily="18" charset="0"/>
              </a:rPr>
              <a:t>Includes rent, insurance, operating and maintenance expenses paid for by a tenant which are ordinarily paid for by a landlord. N.J.S.A. 4A:20-3(a). </a:t>
            </a:r>
          </a:p>
          <a:p>
            <a:pPr marL="0" indent="0">
              <a:buNone/>
            </a:pPr>
            <a:endParaRPr lang="en-US" sz="2000" dirty="0"/>
          </a:p>
        </p:txBody>
      </p:sp>
      <p:sp>
        <p:nvSpPr>
          <p:cNvPr id="5" name="Rectangle 4">
            <a:extLst>
              <a:ext uri="{FF2B5EF4-FFF2-40B4-BE49-F238E27FC236}">
                <a16:creationId xmlns:a16="http://schemas.microsoft.com/office/drawing/2014/main" id="{29416EF9-9137-4525-8815-08DB9E8DC502}"/>
              </a:ext>
            </a:extLst>
          </p:cNvPr>
          <p:cNvSpPr/>
          <p:nvPr/>
        </p:nvSpPr>
        <p:spPr>
          <a:xfrm>
            <a:off x="838200" y="3693091"/>
            <a:ext cx="10750420" cy="1815882"/>
          </a:xfrm>
          <a:prstGeom prst="rect">
            <a:avLst/>
          </a:prstGeom>
        </p:spPr>
        <p:txBody>
          <a:bodyPr wrap="square">
            <a:spAutoFit/>
          </a:bodyPr>
          <a:lstStyle/>
          <a:p>
            <a:r>
              <a:rPr lang="en-US" sz="1600" b="1" dirty="0">
                <a:ea typeface="Times New Roman" panose="02020603050405020304" pitchFamily="18" charset="0"/>
              </a:rPr>
              <a:t>NOTE</a:t>
            </a:r>
            <a:r>
              <a:rPr lang="en-US" sz="1600" dirty="0">
                <a:ea typeface="Times New Roman" panose="02020603050405020304" pitchFamily="18" charset="0"/>
              </a:rPr>
              <a:t>:  It includes apartment rent, retail or commercial space rent, parking space rent, revenue from washer/dryer etc.</a:t>
            </a:r>
          </a:p>
          <a:p>
            <a:endParaRPr lang="en-US" sz="1600" dirty="0">
              <a:ea typeface="Times New Roman" panose="02020603050405020304" pitchFamily="18" charset="0"/>
            </a:endParaRPr>
          </a:p>
          <a:p>
            <a:r>
              <a:rPr lang="en-US" sz="1600" b="1" dirty="0">
                <a:ea typeface="Times New Roman" panose="02020603050405020304" pitchFamily="18" charset="0"/>
              </a:rPr>
              <a:t>NOTE:</a:t>
            </a:r>
            <a:r>
              <a:rPr lang="en-US" sz="1600" dirty="0">
                <a:ea typeface="Times New Roman" panose="02020603050405020304" pitchFamily="18" charset="0"/>
              </a:rPr>
              <a:t> It does not include certain subsidies from government for certain types of affordable housing projects. </a:t>
            </a:r>
          </a:p>
          <a:p>
            <a:r>
              <a:rPr lang="en-US" sz="1600" dirty="0">
                <a:ea typeface="Times New Roman" panose="02020603050405020304" pitchFamily="18" charset="0"/>
              </a:rPr>
              <a:t>   </a:t>
            </a:r>
          </a:p>
          <a:p>
            <a:r>
              <a:rPr lang="en-US" sz="1600" b="1" dirty="0">
                <a:ea typeface="Times New Roman" panose="02020603050405020304" pitchFamily="18" charset="0"/>
              </a:rPr>
              <a:t>NOTE:</a:t>
            </a:r>
            <a:r>
              <a:rPr lang="en-US" sz="1600" dirty="0">
                <a:ea typeface="Times New Roman" panose="02020603050405020304" pitchFamily="18" charset="0"/>
              </a:rPr>
              <a:t> It does not include any gain on the sale of a condo unit.  </a:t>
            </a:r>
          </a:p>
          <a:p>
            <a:r>
              <a:rPr lang="en-US" sz="1600" dirty="0">
                <a:ea typeface="Times New Roman" panose="02020603050405020304" pitchFamily="18" charset="0"/>
              </a:rPr>
              <a:t> </a:t>
            </a:r>
          </a:p>
          <a:p>
            <a:r>
              <a:rPr lang="en-US" sz="1600" b="1" i="1" dirty="0">
                <a:ea typeface="Times New Roman" panose="02020603050405020304" pitchFamily="18" charset="0"/>
              </a:rPr>
              <a:t>When an entity and municipality limit gross revenue in the financial agreement they do so at the risk of violating the statute.</a:t>
            </a:r>
            <a:endParaRPr lang="en-US" sz="1600" dirty="0">
              <a:ea typeface="Times New Roman" panose="02020603050405020304" pitchFamily="18" charset="0"/>
            </a:endParaRPr>
          </a:p>
        </p:txBody>
      </p:sp>
    </p:spTree>
    <p:extLst>
      <p:ext uri="{BB962C8B-B14F-4D97-AF65-F5344CB8AC3E}">
        <p14:creationId xmlns:p14="http://schemas.microsoft.com/office/powerpoint/2010/main" val="33483691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4CCE-D7FD-4DB6-9908-5F46368551A5}"/>
              </a:ext>
            </a:extLst>
          </p:cNvPr>
          <p:cNvSpPr>
            <a:spLocks noGrp="1"/>
          </p:cNvSpPr>
          <p:nvPr>
            <p:ph type="title"/>
          </p:nvPr>
        </p:nvSpPr>
        <p:spPr>
          <a:xfrm>
            <a:off x="838200" y="365125"/>
            <a:ext cx="10515600" cy="861765"/>
          </a:xfrm>
        </p:spPr>
        <p:txBody>
          <a:bodyPr>
            <a:noAutofit/>
          </a:bodyPr>
          <a:lstStyle/>
          <a:p>
            <a:r>
              <a:rPr lang="en-US" sz="2800" b="1" dirty="0">
                <a:latin typeface="+mn-lt"/>
                <a:ea typeface="Times New Roman" panose="02020603050405020304" pitchFamily="18" charset="0"/>
              </a:rPr>
              <a:t>What is annual gross revenue in a “for sale” Project? </a:t>
            </a:r>
            <a:br>
              <a:rPr lang="en-US" sz="2800" b="1" dirty="0">
                <a:latin typeface="+mn-lt"/>
                <a:ea typeface="Times New Roman" panose="02020603050405020304" pitchFamily="18" charset="0"/>
              </a:rPr>
            </a:br>
            <a:r>
              <a:rPr lang="en-US" sz="2800" b="1" dirty="0">
                <a:latin typeface="+mn-lt"/>
                <a:ea typeface="Times New Roman" panose="02020603050405020304" pitchFamily="18" charset="0"/>
              </a:rPr>
              <a:t>N.J.S.A. 40A:20-14(a)</a:t>
            </a:r>
            <a:endParaRPr lang="en-US" sz="2800" dirty="0">
              <a:latin typeface="+mn-lt"/>
              <a:cs typeface="Arial" panose="020B0604020202020204" pitchFamily="34" charset="0"/>
            </a:endParaRPr>
          </a:p>
        </p:txBody>
      </p:sp>
      <p:sp>
        <p:nvSpPr>
          <p:cNvPr id="5" name="Rectangle 4">
            <a:extLst>
              <a:ext uri="{FF2B5EF4-FFF2-40B4-BE49-F238E27FC236}">
                <a16:creationId xmlns:a16="http://schemas.microsoft.com/office/drawing/2014/main" id="{7B207360-7C06-46B2-A8B4-F8B8946F05FA}"/>
              </a:ext>
            </a:extLst>
          </p:cNvPr>
          <p:cNvSpPr/>
          <p:nvPr/>
        </p:nvSpPr>
        <p:spPr>
          <a:xfrm>
            <a:off x="772886" y="1226890"/>
            <a:ext cx="3248608" cy="2308324"/>
          </a:xfrm>
          <a:prstGeom prst="rect">
            <a:avLst/>
          </a:prstGeom>
          <a:ln>
            <a:solidFill>
              <a:schemeClr val="tx1"/>
            </a:solidFill>
          </a:ln>
        </p:spPr>
        <p:txBody>
          <a:bodyPr wrap="square">
            <a:spAutoFit/>
          </a:bodyPr>
          <a:lstStyle/>
          <a:p>
            <a:r>
              <a:rPr lang="en-US" u="sng" dirty="0">
                <a:ea typeface="Times New Roman" panose="02020603050405020304" pitchFamily="18" charset="0"/>
              </a:rPr>
              <a:t>Components</a:t>
            </a:r>
            <a:r>
              <a:rPr lang="en-US" dirty="0">
                <a:ea typeface="Times New Roman" panose="02020603050405020304" pitchFamily="18" charset="0"/>
              </a:rPr>
              <a:t>:</a:t>
            </a:r>
          </a:p>
          <a:p>
            <a:r>
              <a:rPr lang="en-US" b="1" dirty="0">
                <a:ea typeface="Times New Roman" panose="02020603050405020304" pitchFamily="18" charset="0"/>
              </a:rPr>
              <a:t> </a:t>
            </a:r>
            <a:endParaRPr lang="en-US" dirty="0">
              <a:ea typeface="Times New Roman" panose="02020603050405020304" pitchFamily="18" charset="0"/>
            </a:endParaRPr>
          </a:p>
          <a:p>
            <a:pPr marL="171450" indent="-171450">
              <a:buFont typeface="Arial" panose="020B0604020202020204" pitchFamily="34" charset="0"/>
              <a:buChar char="•"/>
            </a:pPr>
            <a:r>
              <a:rPr lang="en-US" dirty="0">
                <a:ea typeface="Times New Roman" panose="02020603050405020304" pitchFamily="18" charset="0"/>
              </a:rPr>
              <a:t>Deed Price</a:t>
            </a:r>
          </a:p>
          <a:p>
            <a:pPr marL="171450" indent="-171450">
              <a:buFont typeface="Arial" panose="020B0604020202020204" pitchFamily="34" charset="0"/>
              <a:buChar char="•"/>
            </a:pPr>
            <a:r>
              <a:rPr lang="en-US" dirty="0">
                <a:ea typeface="Times New Roman" panose="02020603050405020304" pitchFamily="18" charset="0"/>
              </a:rPr>
              <a:t>Common Expense Assessment on Unit</a:t>
            </a:r>
          </a:p>
          <a:p>
            <a:pPr marL="171450" indent="-171450">
              <a:buFont typeface="Arial" panose="020B0604020202020204" pitchFamily="34" charset="0"/>
              <a:buChar char="•"/>
            </a:pPr>
            <a:r>
              <a:rPr lang="en-US" dirty="0">
                <a:ea typeface="Times New Roman" panose="02020603050405020304" pitchFamily="18" charset="0"/>
              </a:rPr>
              <a:t>Impute Interest Rate</a:t>
            </a:r>
          </a:p>
          <a:p>
            <a:pPr marL="171450" indent="-171450">
              <a:buFont typeface="Arial" panose="020B0604020202020204" pitchFamily="34" charset="0"/>
              <a:buChar char="•"/>
            </a:pPr>
            <a:r>
              <a:rPr lang="en-US" dirty="0">
                <a:ea typeface="Times New Roman" panose="02020603050405020304" pitchFamily="18" charset="0"/>
              </a:rPr>
              <a:t>Presume 100% financing for term of tax exemption</a:t>
            </a:r>
            <a:endParaRPr lang="en-US" sz="2800" dirty="0"/>
          </a:p>
        </p:txBody>
      </p:sp>
      <p:sp>
        <p:nvSpPr>
          <p:cNvPr id="8" name="Rectangle 7">
            <a:extLst>
              <a:ext uri="{FF2B5EF4-FFF2-40B4-BE49-F238E27FC236}">
                <a16:creationId xmlns:a16="http://schemas.microsoft.com/office/drawing/2014/main" id="{DF0F8A8A-8428-4833-9DE8-B2AD46A1F80F}"/>
              </a:ext>
            </a:extLst>
          </p:cNvPr>
          <p:cNvSpPr/>
          <p:nvPr/>
        </p:nvSpPr>
        <p:spPr>
          <a:xfrm>
            <a:off x="4727509" y="1226890"/>
            <a:ext cx="6478555" cy="4247317"/>
          </a:xfrm>
          <a:prstGeom prst="rect">
            <a:avLst/>
          </a:prstGeom>
        </p:spPr>
        <p:txBody>
          <a:bodyPr wrap="square">
            <a:spAutoFit/>
          </a:bodyPr>
          <a:lstStyle/>
          <a:p>
            <a:r>
              <a:rPr lang="en-US" b="1" dirty="0">
                <a:ea typeface="Calibri" panose="020F0502020204030204" pitchFamily="34" charset="0"/>
                <a:cs typeface="Arial" panose="020B0604020202020204" pitchFamily="34" charset="0"/>
              </a:rPr>
              <a:t>Note: </a:t>
            </a:r>
            <a:r>
              <a:rPr lang="en-US" dirty="0">
                <a:ea typeface="Calibri" panose="020F0502020204030204" pitchFamily="34" charset="0"/>
                <a:cs typeface="Arial" panose="020B0604020202020204" pitchFamily="34" charset="0"/>
              </a:rPr>
              <a:t>upon a sale of a condominium unit at a higher price municipality may increase the annual service charge using the new deed price.</a:t>
            </a:r>
          </a:p>
          <a:p>
            <a:r>
              <a:rPr lang="en-US" dirty="0">
                <a:ea typeface="Calibri" panose="020F0502020204030204" pitchFamily="34" charset="0"/>
                <a:cs typeface="Arial" panose="020B0604020202020204" pitchFamily="34" charset="0"/>
              </a:rPr>
              <a:t> </a:t>
            </a:r>
          </a:p>
          <a:p>
            <a:r>
              <a:rPr lang="en-US" b="1" dirty="0">
                <a:ea typeface="Calibri" panose="020F0502020204030204" pitchFamily="34" charset="0"/>
                <a:cs typeface="Arial" panose="020B0604020202020204" pitchFamily="34" charset="0"/>
              </a:rPr>
              <a:t>Note: </a:t>
            </a:r>
            <a:r>
              <a:rPr lang="en-US" dirty="0">
                <a:ea typeface="Calibri" panose="020F0502020204030204" pitchFamily="34" charset="0"/>
                <a:cs typeface="Arial" panose="020B0604020202020204" pitchFamily="34" charset="0"/>
              </a:rPr>
              <a:t>if the unit decreases in value, the service charge will never go below the initial assessed value for the unit.</a:t>
            </a:r>
          </a:p>
          <a:p>
            <a:r>
              <a:rPr lang="en-US" dirty="0">
                <a:ea typeface="Calibri" panose="020F0502020204030204" pitchFamily="34" charset="0"/>
                <a:cs typeface="Arial" panose="020B0604020202020204" pitchFamily="34" charset="0"/>
              </a:rPr>
              <a:t> </a:t>
            </a:r>
          </a:p>
          <a:p>
            <a:r>
              <a:rPr lang="en-US" b="1" dirty="0">
                <a:ea typeface="Calibri" panose="020F0502020204030204" pitchFamily="34" charset="0"/>
                <a:cs typeface="Arial" panose="020B0604020202020204" pitchFamily="34" charset="0"/>
              </a:rPr>
              <a:t>Note:</a:t>
            </a:r>
            <a:r>
              <a:rPr lang="en-US" dirty="0">
                <a:ea typeface="Calibri" panose="020F0502020204030204" pitchFamily="34" charset="0"/>
                <a:cs typeface="Arial" panose="020B0604020202020204" pitchFamily="34" charset="0"/>
              </a:rPr>
              <a:t> if certain condominium units in the project are not sold, a tax assessor shall establish the service charge by determining the initial assessed value for the unit.</a:t>
            </a:r>
          </a:p>
          <a:p>
            <a:r>
              <a:rPr lang="en-US" dirty="0">
                <a:ea typeface="Calibri" panose="020F0502020204030204" pitchFamily="34" charset="0"/>
                <a:cs typeface="Arial" panose="020B0604020202020204" pitchFamily="34" charset="0"/>
              </a:rPr>
              <a:t> </a:t>
            </a:r>
          </a:p>
          <a:p>
            <a:pPr>
              <a:spcAft>
                <a:spcPts val="1200"/>
              </a:spcAft>
            </a:pPr>
            <a:r>
              <a:rPr lang="en-US" b="1" dirty="0">
                <a:ea typeface="Calibri" panose="020F0502020204030204" pitchFamily="34" charset="0"/>
                <a:cs typeface="Arial" panose="020B0604020202020204" pitchFamily="34" charset="0"/>
              </a:rPr>
              <a:t>Note: </a:t>
            </a:r>
            <a:r>
              <a:rPr lang="en-US" dirty="0">
                <a:ea typeface="Calibri" panose="020F0502020204030204" pitchFamily="34" charset="0"/>
                <a:cs typeface="Arial" panose="020B0604020202020204" pitchFamily="34" charset="0"/>
              </a:rPr>
              <a:t>For residential condominium units, the governing body may, by resolution, suspend or increase the annual service charge on the unit if the unit owner moved out and leases the unit to a tenant. NJSA 40A : 20-14</a:t>
            </a:r>
          </a:p>
        </p:txBody>
      </p:sp>
    </p:spTree>
    <p:extLst>
      <p:ext uri="{BB962C8B-B14F-4D97-AF65-F5344CB8AC3E}">
        <p14:creationId xmlns:p14="http://schemas.microsoft.com/office/powerpoint/2010/main" val="24288250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4CCE-D7FD-4DB6-9908-5F46368551A5}"/>
              </a:ext>
            </a:extLst>
          </p:cNvPr>
          <p:cNvSpPr>
            <a:spLocks noGrp="1"/>
          </p:cNvSpPr>
          <p:nvPr>
            <p:ph type="title"/>
          </p:nvPr>
        </p:nvSpPr>
        <p:spPr>
          <a:xfrm>
            <a:off x="838200" y="365125"/>
            <a:ext cx="10515600" cy="633251"/>
          </a:xfrm>
        </p:spPr>
        <p:txBody>
          <a:bodyPr>
            <a:normAutofit/>
          </a:bodyPr>
          <a:lstStyle/>
          <a:p>
            <a:pPr marL="0" marR="0">
              <a:spcBef>
                <a:spcPts val="0"/>
              </a:spcBef>
              <a:spcAft>
                <a:spcPts val="0"/>
              </a:spcAft>
            </a:pPr>
            <a:r>
              <a:rPr lang="en-US" sz="2400" b="1" dirty="0">
                <a:latin typeface="Arial" panose="020B0604020202020204" pitchFamily="34" charset="0"/>
                <a:ea typeface="Times New Roman" panose="02020603050405020304" pitchFamily="18" charset="0"/>
              </a:rPr>
              <a:t>What is Total Project Cost?</a:t>
            </a:r>
            <a:endParaRPr lang="en-US" sz="2400" dirty="0">
              <a:latin typeface="Arial" panose="020B0604020202020204" pitchFamily="34" charset="0"/>
              <a:cs typeface="Arial" panose="020B0604020202020204" pitchFamily="34" charset="0"/>
            </a:endParaRPr>
          </a:p>
        </p:txBody>
      </p:sp>
      <p:graphicFrame>
        <p:nvGraphicFramePr>
          <p:cNvPr id="9" name="Table 8">
            <a:extLst>
              <a:ext uri="{FF2B5EF4-FFF2-40B4-BE49-F238E27FC236}">
                <a16:creationId xmlns:a16="http://schemas.microsoft.com/office/drawing/2014/main" id="{1CE84896-24F1-40FA-8717-89E01945154E}"/>
              </a:ext>
            </a:extLst>
          </p:cNvPr>
          <p:cNvGraphicFramePr>
            <a:graphicFrameLocks noGrp="1"/>
          </p:cNvGraphicFramePr>
          <p:nvPr/>
        </p:nvGraphicFramePr>
        <p:xfrm>
          <a:off x="2938505" y="1482028"/>
          <a:ext cx="5960426" cy="4572000"/>
        </p:xfrm>
        <a:graphic>
          <a:graphicData uri="http://schemas.openxmlformats.org/drawingml/2006/table">
            <a:tbl>
              <a:tblPr firstRow="1" firstCol="1" bandRow="1" bandCol="1"/>
              <a:tblGrid>
                <a:gridCol w="3816234">
                  <a:extLst>
                    <a:ext uri="{9D8B030D-6E8A-4147-A177-3AD203B41FA5}">
                      <a16:colId xmlns:a16="http://schemas.microsoft.com/office/drawing/2014/main" val="521122024"/>
                    </a:ext>
                  </a:extLst>
                </a:gridCol>
                <a:gridCol w="2144192">
                  <a:extLst>
                    <a:ext uri="{9D8B030D-6E8A-4147-A177-3AD203B41FA5}">
                      <a16:colId xmlns:a16="http://schemas.microsoft.com/office/drawing/2014/main" val="2833509948"/>
                    </a:ext>
                  </a:extLst>
                </a:gridCol>
              </a:tblGrid>
              <a:tr h="362611">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A.  Cost of land and improvements to Urban Renewal Entity</a:t>
                      </a:r>
                    </a:p>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 </a:t>
                      </a: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panose="02020603050405020304" pitchFamily="18" charset="0"/>
                          <a:ea typeface="Times New Roman" panose="02020603050405020304" pitchFamily="18" charset="0"/>
                        </a:rPr>
                        <a:t>$30,240,000</a:t>
                      </a: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4452922"/>
                  </a:ext>
                </a:extLst>
              </a:tr>
              <a:tr h="725223">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B.  Architects, Engineers, surveying and Attorney Fees (paid or payable) in connection with the planning, construction and financing of the Project     </a:t>
                      </a:r>
                    </a:p>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 </a:t>
                      </a: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rPr>
                        <a:t>$5,876,497 </a:t>
                      </a: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2552539"/>
                  </a:ext>
                </a:extLst>
              </a:tr>
              <a:tr h="362611">
                <a:tc>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C.  Projected construction cost per architect’s estimate</a:t>
                      </a:r>
                    </a:p>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rPr>
                        <a:t> </a:t>
                      </a: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rPr>
                        <a:t>$114,471,134</a:t>
                      </a: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386465"/>
                  </a:ext>
                </a:extLst>
              </a:tr>
              <a:tr h="543917">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D.  Insurance, Interest, and Finance Costs during Construction</a:t>
                      </a:r>
                    </a:p>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 </a:t>
                      </a: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rPr>
                        <a:t>$16,188,882</a:t>
                      </a: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5683815"/>
                  </a:ext>
                </a:extLst>
              </a:tr>
              <a:tr h="362611">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E.  Cost of Obtaining Initial Permanent Financing</a:t>
                      </a:r>
                    </a:p>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 </a:t>
                      </a: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rPr>
                        <a:t>$2,501,000</a:t>
                      </a: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0754084"/>
                  </a:ext>
                </a:extLst>
              </a:tr>
              <a:tr h="543917">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F.  Marketing and other expenses payable in connection with initial lease of units</a:t>
                      </a:r>
                    </a:p>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 </a:t>
                      </a: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rPr>
                        <a:t>$250,000 </a:t>
                      </a: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328939"/>
                  </a:ext>
                </a:extLst>
              </a:tr>
              <a:tr h="543917">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G.  Real Estate Taxes and Assessments during Construction Period</a:t>
                      </a:r>
                    </a:p>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 </a:t>
                      </a: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rPr>
                        <a:t>$249,350</a:t>
                      </a: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973611"/>
                  </a:ext>
                </a:extLst>
              </a:tr>
              <a:tr h="725223">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H.  Developer’s Overhead based on a percentage of (c) above, to be computed in accordance with percentage given in law N.J.S.A. 40A:20-3 (h) </a:t>
                      </a:r>
                    </a:p>
                    <a:p>
                      <a:pPr marL="0" marR="0">
                        <a:spcBef>
                          <a:spcPts val="0"/>
                        </a:spcBef>
                        <a:spcAft>
                          <a:spcPts val="0"/>
                        </a:spcAft>
                      </a:pPr>
                      <a:r>
                        <a:rPr lang="en-US" sz="1200">
                          <a:effectLst/>
                          <a:latin typeface="Times New Roman" panose="02020603050405020304" pitchFamily="18" charset="0"/>
                          <a:ea typeface="Times New Roman" panose="02020603050405020304" pitchFamily="18" charset="0"/>
                        </a:rPr>
                        <a:t> </a:t>
                      </a: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rPr>
                        <a:t>$5,723,557</a:t>
                      </a: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1370284"/>
                  </a:ext>
                </a:extLst>
              </a:tr>
              <a:tr h="181306">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Total Project Cost</a:t>
                      </a:r>
                      <a:endParaRPr lang="en-US" sz="1200">
                        <a:effectLst/>
                        <a:latin typeface="Times New Roman" panose="02020603050405020304" pitchFamily="18" charset="0"/>
                        <a:ea typeface="Times New Roman" panose="02020603050405020304" pitchFamily="18" charset="0"/>
                      </a:endParaRP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panose="02020603050405020304" pitchFamily="18" charset="0"/>
                          <a:ea typeface="Times New Roman" panose="02020603050405020304" pitchFamily="18" charset="0"/>
                        </a:rPr>
                        <a:t>$175,500,420</a:t>
                      </a: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6791825"/>
                  </a:ext>
                </a:extLst>
              </a:tr>
            </a:tbl>
          </a:graphicData>
        </a:graphic>
      </p:graphicFrame>
      <p:sp>
        <p:nvSpPr>
          <p:cNvPr id="10" name="Rectangle 9">
            <a:extLst>
              <a:ext uri="{FF2B5EF4-FFF2-40B4-BE49-F238E27FC236}">
                <a16:creationId xmlns:a16="http://schemas.microsoft.com/office/drawing/2014/main" id="{F6AA43E4-3FD8-4732-BA85-840D1B315DEB}"/>
              </a:ext>
            </a:extLst>
          </p:cNvPr>
          <p:cNvSpPr/>
          <p:nvPr/>
        </p:nvSpPr>
        <p:spPr>
          <a:xfrm>
            <a:off x="2674774" y="998376"/>
            <a:ext cx="8083421" cy="369332"/>
          </a:xfrm>
          <a:prstGeom prst="rect">
            <a:avLst/>
          </a:prstGeom>
        </p:spPr>
        <p:txBody>
          <a:bodyPr wrap="square">
            <a:spAutoFit/>
          </a:bodyPr>
          <a:lstStyle/>
          <a:p>
            <a:r>
              <a:rPr lang="en-US" b="1" dirty="0">
                <a:latin typeface="Times New Roman" panose="02020603050405020304" pitchFamily="18" charset="0"/>
                <a:ea typeface="Times New Roman" panose="02020603050405020304" pitchFamily="18" charset="0"/>
              </a:rPr>
              <a:t>Estimated Total Project Cost Calculation per </a:t>
            </a:r>
            <a:r>
              <a:rPr lang="en-US" b="1" u="sng" dirty="0">
                <a:latin typeface="Times New Roman" panose="02020603050405020304" pitchFamily="18" charset="0"/>
                <a:ea typeface="Times New Roman" panose="02020603050405020304" pitchFamily="18" charset="0"/>
              </a:rPr>
              <a:t>N.J.S.A. </a:t>
            </a:r>
            <a:r>
              <a:rPr lang="en-US" b="1" dirty="0">
                <a:latin typeface="Times New Roman" panose="02020603050405020304" pitchFamily="18" charset="0"/>
                <a:ea typeface="Times New Roman" panose="02020603050405020304" pitchFamily="18" charset="0"/>
              </a:rPr>
              <a:t>40A:20-3(h)</a:t>
            </a:r>
            <a:endParaRPr lang="en-US" dirty="0"/>
          </a:p>
        </p:txBody>
      </p:sp>
      <p:sp>
        <p:nvSpPr>
          <p:cNvPr id="12" name="Rectangle 11">
            <a:extLst>
              <a:ext uri="{FF2B5EF4-FFF2-40B4-BE49-F238E27FC236}">
                <a16:creationId xmlns:a16="http://schemas.microsoft.com/office/drawing/2014/main" id="{FBDB3A45-A70A-4A03-9B04-9AF81EFF3191}"/>
              </a:ext>
            </a:extLst>
          </p:cNvPr>
          <p:cNvSpPr/>
          <p:nvPr/>
        </p:nvSpPr>
        <p:spPr>
          <a:xfrm>
            <a:off x="1469572" y="6168348"/>
            <a:ext cx="9884228" cy="461665"/>
          </a:xfrm>
          <a:prstGeom prst="rect">
            <a:avLst/>
          </a:prstGeom>
        </p:spPr>
        <p:txBody>
          <a:bodyPr wrap="square">
            <a:spAutoFit/>
          </a:bodyPr>
          <a:lstStyle/>
          <a:p>
            <a:r>
              <a:rPr lang="en-US" sz="1200" b="1" dirty="0">
                <a:latin typeface="Arial" panose="020B0604020202020204" pitchFamily="34" charset="0"/>
                <a:ea typeface="Times New Roman" panose="02020603050405020304" pitchFamily="18" charset="0"/>
              </a:rPr>
              <a:t>NOTE:</a:t>
            </a:r>
            <a:r>
              <a:rPr lang="en-US" sz="1200" dirty="0">
                <a:latin typeface="Arial" panose="020B0604020202020204" pitchFamily="34" charset="0"/>
                <a:ea typeface="Times New Roman" panose="02020603050405020304" pitchFamily="18" charset="0"/>
              </a:rPr>
              <a:t>  N.J.S.A. 40A:20-8(c) requires “a statement prepared by a </a:t>
            </a:r>
            <a:r>
              <a:rPr lang="en-US" sz="1200" dirty="0" err="1">
                <a:latin typeface="Arial" panose="020B0604020202020204" pitchFamily="34" charset="0"/>
                <a:ea typeface="Times New Roman" panose="02020603050405020304" pitchFamily="18" charset="0"/>
              </a:rPr>
              <a:t>qualfied</a:t>
            </a:r>
            <a:r>
              <a:rPr lang="en-US" sz="1200" dirty="0">
                <a:latin typeface="Arial" panose="020B0604020202020204" pitchFamily="34" charset="0"/>
                <a:ea typeface="Times New Roman" panose="02020603050405020304" pitchFamily="18" charset="0"/>
              </a:rPr>
              <a:t> architect or engineer of the estimated cost of the proposed project”. This is presumed to mean the construction cost - see C. above</a:t>
            </a:r>
            <a:endParaRPr lang="en-US" dirty="0"/>
          </a:p>
        </p:txBody>
      </p:sp>
    </p:spTree>
    <p:extLst>
      <p:ext uri="{BB962C8B-B14F-4D97-AF65-F5344CB8AC3E}">
        <p14:creationId xmlns:p14="http://schemas.microsoft.com/office/powerpoint/2010/main" val="8153925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4CCE-D7FD-4DB6-9908-5F46368551A5}"/>
              </a:ext>
            </a:extLst>
          </p:cNvPr>
          <p:cNvSpPr>
            <a:spLocks noGrp="1"/>
          </p:cNvSpPr>
          <p:nvPr>
            <p:ph type="title"/>
          </p:nvPr>
        </p:nvSpPr>
        <p:spPr>
          <a:xfrm>
            <a:off x="838200" y="365125"/>
            <a:ext cx="10515600" cy="633251"/>
          </a:xfrm>
        </p:spPr>
        <p:txBody>
          <a:bodyPr>
            <a:normAutofit/>
          </a:bodyPr>
          <a:lstStyle/>
          <a:p>
            <a:r>
              <a:rPr lang="en-US" sz="2400" b="1" dirty="0">
                <a:effectLst/>
                <a:latin typeface="Arial" panose="020B0604020202020204" pitchFamily="34" charset="0"/>
                <a:ea typeface="Times New Roman" panose="02020603050405020304" pitchFamily="18" charset="0"/>
                <a:cs typeface="Arial" panose="020B0604020202020204" pitchFamily="34" charset="0"/>
              </a:rPr>
              <a:t>Projected construction cost per architect’s estimate</a:t>
            </a:r>
            <a:endParaRPr lang="en-US" sz="2400" b="1" dirty="0">
              <a:latin typeface="Arial" panose="020B0604020202020204" pitchFamily="34" charset="0"/>
              <a:cs typeface="Arial" panose="020B0604020202020204" pitchFamily="34" charset="0"/>
            </a:endParaRPr>
          </a:p>
        </p:txBody>
      </p:sp>
      <p:pic>
        <p:nvPicPr>
          <p:cNvPr id="7" name="Content Placeholder 6">
            <a:extLst>
              <a:ext uri="{FF2B5EF4-FFF2-40B4-BE49-F238E27FC236}">
                <a16:creationId xmlns:a16="http://schemas.microsoft.com/office/drawing/2014/main" id="{A3EDC737-4F2D-4A7C-A4D0-3A8A07B55549}"/>
              </a:ext>
            </a:extLst>
          </p:cNvPr>
          <p:cNvPicPr>
            <a:picLocks noGrp="1" noChangeAspect="1"/>
          </p:cNvPicPr>
          <p:nvPr>
            <p:ph idx="1"/>
          </p:nvPr>
        </p:nvPicPr>
        <p:blipFill>
          <a:blip r:embed="rId2"/>
          <a:stretch>
            <a:fillRect/>
          </a:stretch>
        </p:blipFill>
        <p:spPr>
          <a:xfrm>
            <a:off x="2070206" y="1364844"/>
            <a:ext cx="8051588" cy="4274614"/>
          </a:xfrm>
          <a:prstGeom prst="rect">
            <a:avLst/>
          </a:prstGeom>
        </p:spPr>
      </p:pic>
    </p:spTree>
    <p:extLst>
      <p:ext uri="{BB962C8B-B14F-4D97-AF65-F5344CB8AC3E}">
        <p14:creationId xmlns:p14="http://schemas.microsoft.com/office/powerpoint/2010/main" val="36199722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4CCE-D7FD-4DB6-9908-5F46368551A5}"/>
              </a:ext>
            </a:extLst>
          </p:cNvPr>
          <p:cNvSpPr>
            <a:spLocks noGrp="1"/>
          </p:cNvSpPr>
          <p:nvPr>
            <p:ph type="title"/>
          </p:nvPr>
        </p:nvSpPr>
        <p:spPr>
          <a:xfrm>
            <a:off x="838200" y="365125"/>
            <a:ext cx="10515600" cy="633251"/>
          </a:xfrm>
        </p:spPr>
        <p:txBody>
          <a:bodyPr>
            <a:normAutofit/>
          </a:bodyPr>
          <a:lstStyle/>
          <a:p>
            <a:pPr marL="0" marR="0">
              <a:spcBef>
                <a:spcPts val="0"/>
              </a:spcBef>
              <a:spcAft>
                <a:spcPts val="0"/>
              </a:spcAft>
            </a:pPr>
            <a:r>
              <a:rPr lang="en-US" sz="2400" b="1" dirty="0">
                <a:latin typeface="Arial" panose="020B0604020202020204" pitchFamily="34" charset="0"/>
                <a:ea typeface="Times New Roman" panose="02020603050405020304" pitchFamily="18" charset="0"/>
              </a:rPr>
              <a:t>What are mandatory staged adjustments? N.J.S.A. 40A:20-12(b)(2)</a:t>
            </a:r>
            <a:endParaRPr lang="en-US"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2E64BF1-CE87-4E79-B43E-10F55DB17EBA}"/>
              </a:ext>
            </a:extLst>
          </p:cNvPr>
          <p:cNvSpPr>
            <a:spLocks noGrp="1"/>
          </p:cNvSpPr>
          <p:nvPr>
            <p:ph idx="1"/>
          </p:nvPr>
        </p:nvSpPr>
        <p:spPr>
          <a:xfrm>
            <a:off x="838200" y="1219133"/>
            <a:ext cx="10515600" cy="5133781"/>
          </a:xfrm>
        </p:spPr>
        <p:txBody>
          <a:bodyPr>
            <a:normAutofit lnSpcReduction="10000"/>
          </a:bodyPr>
          <a:lstStyle/>
          <a:p>
            <a:pPr marL="0" marR="0">
              <a:lnSpc>
                <a:spcPct val="200000"/>
              </a:lnSpc>
              <a:spcBef>
                <a:spcPts val="0"/>
              </a:spcBef>
              <a:spcAft>
                <a:spcPts val="0"/>
              </a:spcAft>
            </a:pPr>
            <a:r>
              <a:rPr lang="en-US" sz="1300" dirty="0">
                <a:latin typeface="Arial" panose="020B0604020202020204" pitchFamily="34" charset="0"/>
                <a:ea typeface="Times New Roman" panose="02020603050405020304" pitchFamily="18" charset="0"/>
              </a:rPr>
              <a:t>1st Stage: = ASC for a time not less than 6 years, not more than 15 years</a:t>
            </a:r>
            <a:endParaRPr lang="en-US" sz="1300" dirty="0">
              <a:latin typeface="Times New Roman" panose="02020603050405020304" pitchFamily="18" charset="0"/>
              <a:ea typeface="Times New Roman" panose="02020603050405020304" pitchFamily="18" charset="0"/>
            </a:endParaRPr>
          </a:p>
          <a:p>
            <a:pPr marL="0" marR="0" indent="0">
              <a:lnSpc>
                <a:spcPct val="200000"/>
              </a:lnSpc>
              <a:spcBef>
                <a:spcPts val="0"/>
              </a:spcBef>
              <a:spcAft>
                <a:spcPts val="0"/>
              </a:spcAft>
              <a:buNone/>
            </a:pPr>
            <a:r>
              <a:rPr lang="en-US" sz="1300" b="1" dirty="0">
                <a:latin typeface="Arial" panose="020B0604020202020204" pitchFamily="34" charset="0"/>
                <a:ea typeface="Times New Roman" panose="02020603050405020304" pitchFamily="18" charset="0"/>
              </a:rPr>
              <a:t>NOTE</a:t>
            </a:r>
            <a:r>
              <a:rPr lang="en-US" sz="1300" dirty="0">
                <a:latin typeface="Arial" panose="020B0604020202020204" pitchFamily="34" charset="0"/>
                <a:ea typeface="Times New Roman" panose="02020603050405020304" pitchFamily="18" charset="0"/>
              </a:rPr>
              <a:t>: This stage allows for project stabilization.</a:t>
            </a:r>
            <a:endParaRPr lang="en-US" sz="1300" dirty="0">
              <a:latin typeface="Times New Roman" panose="02020603050405020304" pitchFamily="18" charset="0"/>
              <a:ea typeface="Times New Roman" panose="02020603050405020304" pitchFamily="18" charset="0"/>
            </a:endParaRPr>
          </a:p>
          <a:p>
            <a:pPr marL="0" marR="0">
              <a:lnSpc>
                <a:spcPct val="200000"/>
              </a:lnSpc>
              <a:spcBef>
                <a:spcPts val="0"/>
              </a:spcBef>
              <a:spcAft>
                <a:spcPts val="0"/>
              </a:spcAft>
            </a:pPr>
            <a:r>
              <a:rPr lang="en-US" sz="1300" dirty="0">
                <a:latin typeface="Arial" panose="020B0604020202020204" pitchFamily="34" charset="0"/>
                <a:ea typeface="Times New Roman" panose="02020603050405020304" pitchFamily="18" charset="0"/>
              </a:rPr>
              <a:t>2nd Stage: Greater of ASC or 20% of what conventional taxes on land and improvements would otherwise be for a time period not less than 1 year, and not more than 6 years. </a:t>
            </a:r>
            <a:endParaRPr lang="en-US" sz="1300" dirty="0">
              <a:latin typeface="Times New Roman" panose="02020603050405020304" pitchFamily="18" charset="0"/>
              <a:ea typeface="Times New Roman" panose="02020603050405020304" pitchFamily="18" charset="0"/>
            </a:endParaRPr>
          </a:p>
          <a:p>
            <a:pPr marL="0" marR="0">
              <a:lnSpc>
                <a:spcPct val="200000"/>
              </a:lnSpc>
              <a:spcBef>
                <a:spcPts val="0"/>
              </a:spcBef>
              <a:spcAft>
                <a:spcPts val="0"/>
              </a:spcAft>
            </a:pPr>
            <a:r>
              <a:rPr lang="en-US" sz="1300" dirty="0">
                <a:latin typeface="Arial" panose="020B0604020202020204" pitchFamily="34" charset="0"/>
                <a:ea typeface="Times New Roman" panose="02020603050405020304" pitchFamily="18" charset="0"/>
              </a:rPr>
              <a:t>3rd Stage:	40%</a:t>
            </a:r>
            <a:endParaRPr lang="en-US" sz="1300" dirty="0">
              <a:latin typeface="Times New Roman" panose="02020603050405020304" pitchFamily="18" charset="0"/>
              <a:ea typeface="Times New Roman" panose="02020603050405020304" pitchFamily="18" charset="0"/>
            </a:endParaRPr>
          </a:p>
          <a:p>
            <a:pPr marL="0" marR="0">
              <a:lnSpc>
                <a:spcPct val="200000"/>
              </a:lnSpc>
              <a:spcBef>
                <a:spcPts val="0"/>
              </a:spcBef>
              <a:spcAft>
                <a:spcPts val="0"/>
              </a:spcAft>
            </a:pPr>
            <a:r>
              <a:rPr lang="en-US" sz="1300" dirty="0">
                <a:latin typeface="Arial" panose="020B0604020202020204" pitchFamily="34" charset="0"/>
                <a:ea typeface="Times New Roman" panose="02020603050405020304" pitchFamily="18" charset="0"/>
              </a:rPr>
              <a:t>4th Stage: 	60%</a:t>
            </a:r>
            <a:endParaRPr lang="en-US" sz="1300" dirty="0">
              <a:latin typeface="Times New Roman" panose="02020603050405020304" pitchFamily="18" charset="0"/>
              <a:ea typeface="Times New Roman" panose="02020603050405020304" pitchFamily="18" charset="0"/>
            </a:endParaRPr>
          </a:p>
          <a:p>
            <a:pPr marL="0" marR="0">
              <a:lnSpc>
                <a:spcPct val="200000"/>
              </a:lnSpc>
              <a:spcBef>
                <a:spcPts val="0"/>
              </a:spcBef>
              <a:spcAft>
                <a:spcPts val="0"/>
              </a:spcAft>
            </a:pPr>
            <a:r>
              <a:rPr lang="en-US" sz="1300" dirty="0">
                <a:latin typeface="Arial" panose="020B0604020202020204" pitchFamily="34" charset="0"/>
                <a:ea typeface="Times New Roman" panose="02020603050405020304" pitchFamily="18" charset="0"/>
              </a:rPr>
              <a:t>5th Stage: 	80%</a:t>
            </a:r>
            <a:endParaRPr lang="en-US" sz="1300" dirty="0">
              <a:latin typeface="Times New Roman" panose="02020603050405020304" pitchFamily="18" charset="0"/>
              <a:ea typeface="Times New Roman" panose="02020603050405020304" pitchFamily="18" charset="0"/>
            </a:endParaRPr>
          </a:p>
          <a:p>
            <a:pPr marL="0" marR="0" indent="0">
              <a:lnSpc>
                <a:spcPct val="200000"/>
              </a:lnSpc>
              <a:spcBef>
                <a:spcPts val="0"/>
              </a:spcBef>
              <a:spcAft>
                <a:spcPts val="0"/>
              </a:spcAft>
              <a:buNone/>
            </a:pPr>
            <a:r>
              <a:rPr lang="en-US" sz="1300" b="1" dirty="0">
                <a:latin typeface="Arial" panose="020B0604020202020204" pitchFamily="34" charset="0"/>
                <a:ea typeface="Times New Roman" panose="02020603050405020304" pitchFamily="18" charset="0"/>
              </a:rPr>
              <a:t>NOTE:</a:t>
            </a:r>
            <a:r>
              <a:rPr lang="en-US" sz="1300" dirty="0">
                <a:latin typeface="Arial" panose="020B0604020202020204" pitchFamily="34" charset="0"/>
                <a:ea typeface="Times New Roman" panose="02020603050405020304" pitchFamily="18" charset="0"/>
              </a:rPr>
              <a:t>  This stage allows for the project to gradually pay charges that are comparable to conventional ad valorem taxes.</a:t>
            </a:r>
            <a:endParaRPr lang="en-US" sz="1300" dirty="0">
              <a:latin typeface="Times New Roman" panose="02020603050405020304" pitchFamily="18" charset="0"/>
              <a:ea typeface="Times New Roman" panose="02020603050405020304" pitchFamily="18" charset="0"/>
            </a:endParaRPr>
          </a:p>
          <a:p>
            <a:pPr marL="0" marR="0" indent="0">
              <a:lnSpc>
                <a:spcPct val="200000"/>
              </a:lnSpc>
              <a:spcBef>
                <a:spcPts val="0"/>
              </a:spcBef>
              <a:spcAft>
                <a:spcPts val="0"/>
              </a:spcAft>
              <a:buNone/>
            </a:pPr>
            <a:r>
              <a:rPr lang="en-US" sz="1300" b="1" dirty="0">
                <a:latin typeface="Arial" panose="020B0604020202020204" pitchFamily="34" charset="0"/>
                <a:ea typeface="Times New Roman" panose="02020603050405020304" pitchFamily="18" charset="0"/>
              </a:rPr>
              <a:t>NOTE:</a:t>
            </a:r>
            <a:r>
              <a:rPr lang="en-US" sz="1300" dirty="0">
                <a:latin typeface="Arial" panose="020B0604020202020204" pitchFamily="34" charset="0"/>
                <a:ea typeface="Times New Roman" panose="02020603050405020304" pitchFamily="18" charset="0"/>
              </a:rPr>
              <a:t> a financial agreement must have all 5 stages. </a:t>
            </a:r>
            <a:endParaRPr lang="en-US" sz="1300" dirty="0">
              <a:latin typeface="Times New Roman" panose="02020603050405020304" pitchFamily="18" charset="0"/>
              <a:ea typeface="Times New Roman" panose="02020603050405020304" pitchFamily="18" charset="0"/>
            </a:endParaRPr>
          </a:p>
          <a:p>
            <a:pPr marL="0" marR="0" indent="0">
              <a:lnSpc>
                <a:spcPct val="200000"/>
              </a:lnSpc>
              <a:spcBef>
                <a:spcPts val="0"/>
              </a:spcBef>
              <a:spcAft>
                <a:spcPts val="0"/>
              </a:spcAft>
              <a:buNone/>
            </a:pPr>
            <a:r>
              <a:rPr lang="en-US" sz="1300" b="1" dirty="0">
                <a:latin typeface="Arial" panose="020B0604020202020204" pitchFamily="34" charset="0"/>
                <a:ea typeface="Times New Roman" panose="02020603050405020304" pitchFamily="18" charset="0"/>
              </a:rPr>
              <a:t>NOTE:  </a:t>
            </a:r>
            <a:r>
              <a:rPr lang="en-US" sz="1300" i="1" dirty="0">
                <a:latin typeface="Arial" panose="020B0604020202020204" pitchFamily="34" charset="0"/>
                <a:ea typeface="Times New Roman" panose="02020603050405020304" pitchFamily="18" charset="0"/>
              </a:rPr>
              <a:t>Conventional tax assessment principles collide with ASC principles</a:t>
            </a:r>
            <a:r>
              <a:rPr lang="en-US" sz="1300" dirty="0">
                <a:latin typeface="Arial" panose="020B0604020202020204" pitchFamily="34" charset="0"/>
                <a:ea typeface="Times New Roman" panose="02020603050405020304" pitchFamily="18" charset="0"/>
              </a:rPr>
              <a:t>.</a:t>
            </a:r>
            <a:endParaRPr lang="en-US" sz="1300" dirty="0">
              <a:latin typeface="Times New Roman" panose="02020603050405020304" pitchFamily="18" charset="0"/>
              <a:ea typeface="Times New Roman" panose="02020603050405020304" pitchFamily="18" charset="0"/>
            </a:endParaRPr>
          </a:p>
          <a:p>
            <a:pPr marL="0" marR="0" indent="0">
              <a:lnSpc>
                <a:spcPct val="200000"/>
              </a:lnSpc>
              <a:spcBef>
                <a:spcPts val="0"/>
              </a:spcBef>
              <a:spcAft>
                <a:spcPts val="0"/>
              </a:spcAft>
              <a:buNone/>
            </a:pPr>
            <a:r>
              <a:rPr lang="en-US" sz="1300" dirty="0">
                <a:latin typeface="Arial" panose="020B0604020202020204" pitchFamily="34" charset="0"/>
                <a:ea typeface="Times New Roman" panose="02020603050405020304" pitchFamily="18" charset="0"/>
              </a:rPr>
              <a:t>Tax Assessor and URE should cooperate during the term of the tax exemption to make sure that the tax assessment on the books (land and improvement) is accurate to avoid disputes on the ASC when  staged adjustments go into effect. </a:t>
            </a:r>
            <a:endParaRPr lang="en-US" sz="1300" dirty="0">
              <a:latin typeface="Times New Roman" panose="02020603050405020304" pitchFamily="18" charset="0"/>
              <a:ea typeface="Times New Roman" panose="02020603050405020304" pitchFamily="18" charset="0"/>
            </a:endParaRPr>
          </a:p>
          <a:p>
            <a:pPr marL="0" marR="0" indent="0">
              <a:lnSpc>
                <a:spcPct val="200000"/>
              </a:lnSpc>
              <a:spcBef>
                <a:spcPts val="0"/>
              </a:spcBef>
              <a:spcAft>
                <a:spcPts val="0"/>
              </a:spcAft>
              <a:buNone/>
            </a:pPr>
            <a:r>
              <a:rPr lang="en-US" sz="1300" b="1" dirty="0">
                <a:latin typeface="Arial" panose="020B0604020202020204" pitchFamily="34" charset="0"/>
                <a:ea typeface="Times New Roman" panose="02020603050405020304" pitchFamily="18" charset="0"/>
              </a:rPr>
              <a:t>NOTE:</a:t>
            </a:r>
            <a:r>
              <a:rPr lang="en-US" sz="1300" dirty="0">
                <a:latin typeface="Arial" panose="020B0604020202020204" pitchFamily="34" charset="0"/>
                <a:ea typeface="Times New Roman" panose="02020603050405020304" pitchFamily="18" charset="0"/>
              </a:rPr>
              <a:t> The entity is still paying a PILOT payment, not conventional taxes!</a:t>
            </a:r>
            <a:endParaRPr lang="en-US" sz="1300" dirty="0">
              <a:latin typeface="Times New Roman" panose="02020603050405020304" pitchFamily="18" charset="0"/>
              <a:ea typeface="Times New Roman" panose="02020603050405020304" pitchFamily="18" charset="0"/>
            </a:endParaRPr>
          </a:p>
          <a:p>
            <a:pPr marL="0" indent="0">
              <a:buNone/>
            </a:pPr>
            <a:endParaRPr lang="en-US" sz="1200" dirty="0"/>
          </a:p>
        </p:txBody>
      </p:sp>
    </p:spTree>
    <p:extLst>
      <p:ext uri="{BB962C8B-B14F-4D97-AF65-F5344CB8AC3E}">
        <p14:creationId xmlns:p14="http://schemas.microsoft.com/office/powerpoint/2010/main" val="10621014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4CCE-D7FD-4DB6-9908-5F46368551A5}"/>
              </a:ext>
            </a:extLst>
          </p:cNvPr>
          <p:cNvSpPr>
            <a:spLocks noGrp="1"/>
          </p:cNvSpPr>
          <p:nvPr>
            <p:ph type="title"/>
          </p:nvPr>
        </p:nvSpPr>
        <p:spPr>
          <a:xfrm>
            <a:off x="838200" y="365125"/>
            <a:ext cx="10515600" cy="633251"/>
          </a:xfrm>
        </p:spPr>
        <p:txBody>
          <a:bodyPr>
            <a:normAutofit/>
          </a:bodyPr>
          <a:lstStyle/>
          <a:p>
            <a:pPr algn="ctr"/>
            <a:r>
              <a:rPr lang="en-US" sz="3600" b="1" dirty="0">
                <a:latin typeface="+mn-lt"/>
                <a:cs typeface="Arial" panose="020B0604020202020204" pitchFamily="34" charset="0"/>
              </a:rPr>
              <a:t>Annual service charges</a:t>
            </a:r>
          </a:p>
        </p:txBody>
      </p:sp>
      <p:sp>
        <p:nvSpPr>
          <p:cNvPr id="5" name="Rectangle 4">
            <a:extLst>
              <a:ext uri="{FF2B5EF4-FFF2-40B4-BE49-F238E27FC236}">
                <a16:creationId xmlns:a16="http://schemas.microsoft.com/office/drawing/2014/main" id="{277FDA3E-91AE-4126-BAE3-D41F4CC0A607}"/>
              </a:ext>
            </a:extLst>
          </p:cNvPr>
          <p:cNvSpPr/>
          <p:nvPr/>
        </p:nvSpPr>
        <p:spPr>
          <a:xfrm>
            <a:off x="838199" y="1283663"/>
            <a:ext cx="8707016" cy="1565365"/>
          </a:xfrm>
          <a:prstGeom prst="rect">
            <a:avLst/>
          </a:prstGeom>
        </p:spPr>
        <p:txBody>
          <a:bodyPr wrap="square">
            <a:spAutoFit/>
          </a:bodyPr>
          <a:lstStyle/>
          <a:p>
            <a:r>
              <a:rPr lang="en-US" sz="1600" b="1" dirty="0">
                <a:latin typeface="Arial" panose="020B0604020202020204" pitchFamily="34" charset="0"/>
                <a:ea typeface="Times New Roman" panose="02020603050405020304" pitchFamily="18" charset="0"/>
              </a:rPr>
              <a:t>What is a minimum annual service charge (MASC)?</a:t>
            </a:r>
            <a:endParaRPr lang="en-US" sz="1600" dirty="0">
              <a:latin typeface="Times New Roman" panose="02020603050405020304" pitchFamily="18" charset="0"/>
              <a:ea typeface="Times New Roman" panose="02020603050405020304" pitchFamily="18" charset="0"/>
            </a:endParaRPr>
          </a:p>
          <a:p>
            <a:pPr>
              <a:lnSpc>
                <a:spcPct val="200000"/>
              </a:lnSpc>
            </a:pPr>
            <a:r>
              <a:rPr lang="en-US" sz="1400" dirty="0">
                <a:latin typeface="Arial" panose="020B0604020202020204" pitchFamily="34" charset="0"/>
                <a:ea typeface="Times New Roman" panose="02020603050405020304" pitchFamily="18" charset="0"/>
              </a:rPr>
              <a:t>The total taxes levied against the property in the last full year in which the property subject to taxation.</a:t>
            </a:r>
            <a:endParaRPr lang="en-US" sz="1400" dirty="0">
              <a:latin typeface="Times New Roman" panose="02020603050405020304" pitchFamily="18" charset="0"/>
              <a:ea typeface="Times New Roman" panose="02020603050405020304" pitchFamily="18" charset="0"/>
            </a:endParaRPr>
          </a:p>
          <a:p>
            <a:pPr>
              <a:lnSpc>
                <a:spcPct val="200000"/>
              </a:lnSpc>
            </a:pPr>
            <a:r>
              <a:rPr lang="en-US" sz="1400" dirty="0">
                <a:latin typeface="Arial" panose="020B0604020202020204" pitchFamily="34" charset="0"/>
                <a:ea typeface="Times New Roman" panose="02020603050405020304" pitchFamily="18" charset="0"/>
              </a:rPr>
              <a:t>The entity pays the MASC in any year that the MASC is higher than ASC.</a:t>
            </a:r>
            <a:endParaRPr lang="en-US" sz="1400" dirty="0">
              <a:latin typeface="Times New Roman" panose="02020603050405020304" pitchFamily="18" charset="0"/>
              <a:ea typeface="Times New Roman" panose="02020603050405020304" pitchFamily="18" charset="0"/>
            </a:endParaRPr>
          </a:p>
          <a:p>
            <a:pPr>
              <a:lnSpc>
                <a:spcPct val="200000"/>
              </a:lnSpc>
            </a:pPr>
            <a:r>
              <a:rPr lang="en-US" sz="1400" dirty="0">
                <a:latin typeface="Arial" panose="020B0604020202020204" pitchFamily="34" charset="0"/>
                <a:ea typeface="Times New Roman" panose="02020603050405020304" pitchFamily="18" charset="0"/>
              </a:rPr>
              <a:t>N.J.S.A. 40A:20-12(b)(2).</a:t>
            </a:r>
            <a:endParaRPr lang="en-US" sz="1400" dirty="0">
              <a:latin typeface="Times New Roman" panose="02020603050405020304" pitchFamily="18" charset="0"/>
              <a:ea typeface="Times New Roman" panose="02020603050405020304" pitchFamily="18" charset="0"/>
            </a:endParaRPr>
          </a:p>
        </p:txBody>
      </p:sp>
      <p:sp>
        <p:nvSpPr>
          <p:cNvPr id="7" name="Rectangle 6">
            <a:extLst>
              <a:ext uri="{FF2B5EF4-FFF2-40B4-BE49-F238E27FC236}">
                <a16:creationId xmlns:a16="http://schemas.microsoft.com/office/drawing/2014/main" id="{80A7EE89-1ADF-4AF6-83BD-6DC78D8530BF}"/>
              </a:ext>
            </a:extLst>
          </p:cNvPr>
          <p:cNvSpPr/>
          <p:nvPr/>
        </p:nvSpPr>
        <p:spPr>
          <a:xfrm>
            <a:off x="838199" y="2945239"/>
            <a:ext cx="7773955" cy="1996252"/>
          </a:xfrm>
          <a:prstGeom prst="rect">
            <a:avLst/>
          </a:prstGeom>
        </p:spPr>
        <p:txBody>
          <a:bodyPr wrap="square">
            <a:spAutoFit/>
          </a:bodyPr>
          <a:lstStyle/>
          <a:p>
            <a:r>
              <a:rPr lang="en-US" sz="1600" b="1" dirty="0">
                <a:latin typeface="Arial" panose="020B0604020202020204" pitchFamily="34" charset="0"/>
                <a:ea typeface="Times New Roman" panose="02020603050405020304" pitchFamily="18" charset="0"/>
              </a:rPr>
              <a:t>What can the term of a PILOT be?   </a:t>
            </a:r>
            <a:r>
              <a:rPr lang="en-US" sz="1600" b="1" i="1" dirty="0">
                <a:latin typeface="Arial" panose="020B0604020202020204" pitchFamily="34" charset="0"/>
                <a:ea typeface="Times New Roman" panose="02020603050405020304" pitchFamily="18" charset="0"/>
              </a:rPr>
              <a:t>N.J.S.A. 40A:20-12(a) </a:t>
            </a:r>
            <a:endParaRPr lang="en-US" sz="1600" dirty="0">
              <a:latin typeface="Times New Roman" panose="02020603050405020304" pitchFamily="18" charset="0"/>
              <a:ea typeface="Times New Roman" panose="02020603050405020304" pitchFamily="18" charset="0"/>
            </a:endParaRPr>
          </a:p>
          <a:p>
            <a:pPr>
              <a:lnSpc>
                <a:spcPct val="200000"/>
              </a:lnSpc>
            </a:pPr>
            <a:r>
              <a:rPr lang="en-US" sz="1400" dirty="0">
                <a:latin typeface="Arial" panose="020B0604020202020204" pitchFamily="34" charset="0"/>
                <a:ea typeface="Times New Roman" panose="02020603050405020304" pitchFamily="18" charset="0"/>
              </a:rPr>
              <a:t>A financial agreement may specify duration of up to 30 years from completion but not more than 35 years from signing of a financial agreement. </a:t>
            </a:r>
            <a:endParaRPr lang="en-US" sz="1400" dirty="0">
              <a:latin typeface="Times New Roman" panose="02020603050405020304" pitchFamily="18" charset="0"/>
              <a:ea typeface="Times New Roman" panose="02020603050405020304" pitchFamily="18" charset="0"/>
            </a:endParaRPr>
          </a:p>
          <a:p>
            <a:pPr>
              <a:lnSpc>
                <a:spcPct val="200000"/>
              </a:lnSpc>
            </a:pPr>
            <a:r>
              <a:rPr lang="en-US" sz="1400" b="1" dirty="0">
                <a:latin typeface="Arial" panose="020B0604020202020204" pitchFamily="34" charset="0"/>
                <a:ea typeface="Times New Roman" panose="02020603050405020304" pitchFamily="18" charset="0"/>
              </a:rPr>
              <a:t>	NOTE:</a:t>
            </a:r>
            <a:r>
              <a:rPr lang="en-US" sz="1400" dirty="0">
                <a:latin typeface="Arial" panose="020B0604020202020204" pitchFamily="34" charset="0"/>
                <a:ea typeface="Times New Roman" panose="02020603050405020304" pitchFamily="18" charset="0"/>
              </a:rPr>
              <a:t> The term of the exemption can be less than 30 years.</a:t>
            </a:r>
            <a:endParaRPr lang="en-US" sz="1400" dirty="0">
              <a:latin typeface="Times New Roman" panose="02020603050405020304" pitchFamily="18" charset="0"/>
              <a:ea typeface="Times New Roman" panose="02020603050405020304" pitchFamily="18" charset="0"/>
            </a:endParaRPr>
          </a:p>
          <a:p>
            <a:pPr>
              <a:lnSpc>
                <a:spcPct val="200000"/>
              </a:lnSpc>
            </a:pPr>
            <a:r>
              <a:rPr lang="en-US" sz="1400" dirty="0">
                <a:latin typeface="Arial" panose="020B0604020202020204" pitchFamily="34" charset="0"/>
                <a:ea typeface="Times New Roman" panose="02020603050405020304" pitchFamily="18" charset="0"/>
              </a:rPr>
              <a:t>	10 </a:t>
            </a:r>
            <a:r>
              <a:rPr lang="en-US" sz="1400" dirty="0" err="1">
                <a:latin typeface="Arial" panose="020B0604020202020204" pitchFamily="34" charset="0"/>
                <a:ea typeface="Times New Roman" panose="02020603050405020304" pitchFamily="18" charset="0"/>
              </a:rPr>
              <a:t>yrs</a:t>
            </a:r>
            <a:r>
              <a:rPr lang="en-US" sz="1400" dirty="0">
                <a:latin typeface="Arial" panose="020B0604020202020204" pitchFamily="34" charset="0"/>
                <a:ea typeface="Times New Roman" panose="02020603050405020304" pitchFamily="18" charset="0"/>
              </a:rPr>
              <a:t>, 15 </a:t>
            </a:r>
            <a:r>
              <a:rPr lang="en-US" sz="1400" dirty="0" err="1">
                <a:latin typeface="Arial" panose="020B0604020202020204" pitchFamily="34" charset="0"/>
                <a:ea typeface="Times New Roman" panose="02020603050405020304" pitchFamily="18" charset="0"/>
              </a:rPr>
              <a:t>yrs</a:t>
            </a:r>
            <a:r>
              <a:rPr lang="en-US" sz="1400" dirty="0">
                <a:latin typeface="Arial" panose="020B0604020202020204" pitchFamily="34" charset="0"/>
                <a:ea typeface="Times New Roman" panose="02020603050405020304" pitchFamily="18" charset="0"/>
              </a:rPr>
              <a:t> , or  20 </a:t>
            </a:r>
            <a:r>
              <a:rPr lang="en-US" sz="1400" dirty="0" err="1">
                <a:latin typeface="Arial" panose="020B0604020202020204" pitchFamily="34" charset="0"/>
                <a:ea typeface="Times New Roman" panose="02020603050405020304" pitchFamily="18" charset="0"/>
              </a:rPr>
              <a:t>yrs</a:t>
            </a:r>
            <a:r>
              <a:rPr lang="en-US" sz="1400" dirty="0">
                <a:latin typeface="Arial" panose="020B0604020202020204" pitchFamily="34" charset="0"/>
                <a:ea typeface="Times New Roman" panose="02020603050405020304" pitchFamily="18" charset="0"/>
              </a:rPr>
              <a:t> - depending upon the municipality and the market. </a:t>
            </a:r>
            <a:endParaRPr lang="en-US" sz="1400" dirty="0">
              <a:latin typeface="Times New Roman" panose="02020603050405020304" pitchFamily="18" charset="0"/>
              <a:ea typeface="Times New Roman" panose="02020603050405020304" pitchFamily="18" charset="0"/>
            </a:endParaRPr>
          </a:p>
        </p:txBody>
      </p:sp>
      <p:sp>
        <p:nvSpPr>
          <p:cNvPr id="9" name="Rectangle 8">
            <a:extLst>
              <a:ext uri="{FF2B5EF4-FFF2-40B4-BE49-F238E27FC236}">
                <a16:creationId xmlns:a16="http://schemas.microsoft.com/office/drawing/2014/main" id="{D4D5057F-7083-4D4E-B93E-CC6EDF5D4EB3}"/>
              </a:ext>
            </a:extLst>
          </p:cNvPr>
          <p:cNvSpPr/>
          <p:nvPr/>
        </p:nvSpPr>
        <p:spPr>
          <a:xfrm>
            <a:off x="838199" y="5037702"/>
            <a:ext cx="6096000" cy="1415772"/>
          </a:xfrm>
          <a:prstGeom prst="rect">
            <a:avLst/>
          </a:prstGeom>
        </p:spPr>
        <p:txBody>
          <a:bodyPr>
            <a:spAutoFit/>
          </a:bodyPr>
          <a:lstStyle/>
          <a:p>
            <a:r>
              <a:rPr lang="en-US" sz="1600" b="1" dirty="0">
                <a:latin typeface="Arial" panose="020B0604020202020204" pitchFamily="34" charset="0"/>
                <a:ea typeface="Times New Roman" panose="02020603050405020304" pitchFamily="18" charset="0"/>
              </a:rPr>
              <a:t>How is a PILOT memorialized?</a:t>
            </a:r>
            <a:endParaRPr lang="en-US" sz="1600" dirty="0">
              <a:latin typeface="Times New Roman" panose="02020603050405020304" pitchFamily="18" charset="0"/>
              <a:ea typeface="Times New Roman" panose="02020603050405020304" pitchFamily="18" charset="0"/>
            </a:endParaRPr>
          </a:p>
          <a:p>
            <a:r>
              <a:rPr lang="en-US" sz="1400" dirty="0">
                <a:latin typeface="Arial" panose="020B0604020202020204" pitchFamily="34" charset="0"/>
                <a:ea typeface="Times New Roman" panose="02020603050405020304" pitchFamily="18" charset="0"/>
              </a:rPr>
              <a:t> </a:t>
            </a:r>
            <a:endParaRPr lang="en-US" sz="1400" dirty="0">
              <a:latin typeface="Times New Roman" panose="02020603050405020304" pitchFamily="18" charset="0"/>
              <a:ea typeface="Times New Roman" panose="02020603050405020304" pitchFamily="18" charset="0"/>
            </a:endParaRPr>
          </a:p>
          <a:p>
            <a:r>
              <a:rPr lang="en-US" sz="1400" dirty="0">
                <a:latin typeface="Arial" panose="020B0604020202020204" pitchFamily="34" charset="0"/>
                <a:ea typeface="Times New Roman" panose="02020603050405020304" pitchFamily="18" charset="0"/>
              </a:rPr>
              <a:t>A financial agreement is entered into between the municipality and a developer. </a:t>
            </a:r>
            <a:endParaRPr lang="en-US" sz="1400" dirty="0">
              <a:latin typeface="Times New Roman" panose="02020603050405020304" pitchFamily="18" charset="0"/>
              <a:ea typeface="Times New Roman" panose="02020603050405020304" pitchFamily="18" charset="0"/>
            </a:endParaRPr>
          </a:p>
          <a:p>
            <a:r>
              <a:rPr lang="en-US" sz="1400" dirty="0">
                <a:latin typeface="Arial" panose="020B0604020202020204" pitchFamily="34" charset="0"/>
                <a:ea typeface="Times New Roman" panose="02020603050405020304" pitchFamily="18" charset="0"/>
              </a:rPr>
              <a:t> </a:t>
            </a:r>
            <a:endParaRPr lang="en-US" sz="1400" dirty="0">
              <a:latin typeface="Times New Roman" panose="02020603050405020304" pitchFamily="18" charset="0"/>
              <a:ea typeface="Times New Roman" panose="02020603050405020304" pitchFamily="18" charset="0"/>
            </a:endParaRPr>
          </a:p>
          <a:p>
            <a:r>
              <a:rPr lang="en-US" sz="1400" dirty="0">
                <a:latin typeface="Arial" panose="020B0604020202020204" pitchFamily="34" charset="0"/>
                <a:ea typeface="Times New Roman" panose="02020603050405020304" pitchFamily="18" charset="0"/>
              </a:rPr>
              <a:t>N.J.S.A. 40A:20-9.</a:t>
            </a:r>
            <a:endParaRPr lang="en-US" sz="2000" dirty="0"/>
          </a:p>
        </p:txBody>
      </p:sp>
    </p:spTree>
    <p:extLst>
      <p:ext uri="{BB962C8B-B14F-4D97-AF65-F5344CB8AC3E}">
        <p14:creationId xmlns:p14="http://schemas.microsoft.com/office/powerpoint/2010/main" val="122583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CA654-A456-45FE-8ECF-65E8EA7AB4D2}"/>
              </a:ext>
            </a:extLst>
          </p:cNvPr>
          <p:cNvSpPr>
            <a:spLocks noGrp="1"/>
          </p:cNvSpPr>
          <p:nvPr>
            <p:ph type="title"/>
          </p:nvPr>
        </p:nvSpPr>
        <p:spPr/>
        <p:txBody>
          <a:bodyPr>
            <a:normAutofit/>
          </a:bodyPr>
          <a:lstStyle/>
          <a:p>
            <a:pPr algn="ctr"/>
            <a:r>
              <a:rPr lang="en-US" sz="6000" dirty="0"/>
              <a:t>…</a:t>
            </a:r>
            <a:r>
              <a:rPr lang="en-US" sz="6000" b="1" dirty="0"/>
              <a:t>take me to the PILOT</a:t>
            </a:r>
          </a:p>
        </p:txBody>
      </p:sp>
      <p:sp>
        <p:nvSpPr>
          <p:cNvPr id="3" name="Content Placeholder 2">
            <a:extLst>
              <a:ext uri="{FF2B5EF4-FFF2-40B4-BE49-F238E27FC236}">
                <a16:creationId xmlns:a16="http://schemas.microsoft.com/office/drawing/2014/main" id="{EB38B362-863E-4AA7-8241-70A28978B12E}"/>
              </a:ext>
            </a:extLst>
          </p:cNvPr>
          <p:cNvSpPr>
            <a:spLocks noGrp="1"/>
          </p:cNvSpPr>
          <p:nvPr>
            <p:ph idx="1"/>
          </p:nvPr>
        </p:nvSpPr>
        <p:spPr/>
        <p:txBody>
          <a:bodyPr>
            <a:normAutofit/>
          </a:bodyPr>
          <a:lstStyle/>
          <a:p>
            <a:r>
              <a:rPr lang="en-US" sz="3200" dirty="0"/>
              <a:t>What is a PILOT</a:t>
            </a:r>
          </a:p>
          <a:p>
            <a:pPr lvl="1"/>
            <a:r>
              <a:rPr lang="en-US" sz="3200" dirty="0"/>
              <a:t>Payment In Lieu Of Taxes</a:t>
            </a:r>
          </a:p>
          <a:p>
            <a:pPr lvl="1"/>
            <a:r>
              <a:rPr lang="en-US" sz="3200" dirty="0"/>
              <a:t>N.J.S.A. 40A:20-12(b)</a:t>
            </a:r>
          </a:p>
          <a:p>
            <a:pPr lvl="1"/>
            <a:r>
              <a:rPr lang="en-US" sz="3200" dirty="0"/>
              <a:t>But wait, there’s more…</a:t>
            </a:r>
          </a:p>
          <a:p>
            <a:pPr lvl="2"/>
            <a:r>
              <a:rPr lang="en-US" sz="3200" dirty="0"/>
              <a:t>HMFA – 6.28% sheltered rents</a:t>
            </a:r>
          </a:p>
          <a:p>
            <a:pPr lvl="2"/>
            <a:r>
              <a:rPr lang="en-US" sz="3200" dirty="0"/>
              <a:t>Long Term Tax Exemption Law : Redevelopment Projects. UEZ</a:t>
            </a:r>
          </a:p>
          <a:p>
            <a:pPr lvl="2"/>
            <a:r>
              <a:rPr lang="en-US" sz="3200" dirty="0"/>
              <a:t>Short term Tax Exemptions:  rehabilitation </a:t>
            </a:r>
          </a:p>
        </p:txBody>
      </p:sp>
    </p:spTree>
    <p:extLst>
      <p:ext uri="{BB962C8B-B14F-4D97-AF65-F5344CB8AC3E}">
        <p14:creationId xmlns:p14="http://schemas.microsoft.com/office/powerpoint/2010/main" val="1132571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4CCE-D7FD-4DB6-9908-5F46368551A5}"/>
              </a:ext>
            </a:extLst>
          </p:cNvPr>
          <p:cNvSpPr>
            <a:spLocks noGrp="1"/>
          </p:cNvSpPr>
          <p:nvPr>
            <p:ph type="title"/>
          </p:nvPr>
        </p:nvSpPr>
        <p:spPr>
          <a:xfrm>
            <a:off x="838200" y="365125"/>
            <a:ext cx="10515600" cy="633251"/>
          </a:xfrm>
        </p:spPr>
        <p:txBody>
          <a:bodyPr>
            <a:normAutofit/>
          </a:bodyPr>
          <a:lstStyle/>
          <a:p>
            <a:pPr marL="0" marR="0">
              <a:spcBef>
                <a:spcPts val="0"/>
              </a:spcBef>
              <a:spcAft>
                <a:spcPts val="1200"/>
              </a:spcAft>
            </a:pPr>
            <a:r>
              <a:rPr lang="en-US" sz="2400" b="1" i="1" dirty="0">
                <a:latin typeface="Arial" panose="020B0604020202020204" pitchFamily="34" charset="0"/>
                <a:ea typeface="Times New Roman" panose="02020603050405020304" pitchFamily="18" charset="0"/>
              </a:rPr>
              <a:t>When does a project qualify for a long term tax exemption?</a:t>
            </a:r>
            <a:endParaRPr lang="en-US"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2E64BF1-CE87-4E79-B43E-10F55DB17EBA}"/>
              </a:ext>
            </a:extLst>
          </p:cNvPr>
          <p:cNvSpPr>
            <a:spLocks noGrp="1"/>
          </p:cNvSpPr>
          <p:nvPr>
            <p:ph idx="1"/>
          </p:nvPr>
        </p:nvSpPr>
        <p:spPr>
          <a:xfrm>
            <a:off x="838200" y="1596153"/>
            <a:ext cx="10515600" cy="4351338"/>
          </a:xfrm>
        </p:spPr>
        <p:txBody>
          <a:bodyPr>
            <a:normAutofit/>
          </a:bodyPr>
          <a:lstStyle/>
          <a:p>
            <a:pPr marL="457200" marR="0" indent="-457200" algn="just">
              <a:lnSpc>
                <a:spcPct val="150000"/>
              </a:lnSpc>
              <a:spcBef>
                <a:spcPts val="0"/>
              </a:spcBef>
              <a:spcAft>
                <a:spcPts val="1200"/>
              </a:spcAft>
              <a:buFont typeface="+mj-lt"/>
              <a:buAutoNum type="arabicPeriod"/>
            </a:pPr>
            <a:r>
              <a:rPr lang="en-US" sz="1600" dirty="0">
                <a:latin typeface="Arial" panose="020B0604020202020204" pitchFamily="34" charset="0"/>
                <a:ea typeface="Times New Roman" panose="02020603050405020304" pitchFamily="18" charset="0"/>
              </a:rPr>
              <a:t>A project is in a redevelopment plan that has been adopted under the</a:t>
            </a:r>
            <a:r>
              <a:rPr lang="en-US" sz="1600" dirty="0">
                <a:latin typeface="Times New Roman" panose="02020603050405020304" pitchFamily="18" charset="0"/>
                <a:ea typeface="Times New Roman" panose="02020603050405020304" pitchFamily="18" charset="0"/>
              </a:rPr>
              <a:t> </a:t>
            </a:r>
            <a:r>
              <a:rPr lang="en-US" sz="1600" dirty="0">
                <a:latin typeface="Arial" panose="020B0604020202020204" pitchFamily="34" charset="0"/>
                <a:ea typeface="Times New Roman" panose="02020603050405020304" pitchFamily="18" charset="0"/>
              </a:rPr>
              <a:t>Local Redevelopment and Housing Law. (N.J.S.A. 40A:12-1 et seq.)  .</a:t>
            </a:r>
            <a:endParaRPr lang="en-US" sz="1600" dirty="0">
              <a:latin typeface="Times New Roman" panose="02020603050405020304" pitchFamily="18" charset="0"/>
              <a:ea typeface="Times New Roman" panose="02020603050405020304" pitchFamily="18" charset="0"/>
            </a:endParaRPr>
          </a:p>
          <a:p>
            <a:pPr marL="457200" marR="0" indent="-457200" algn="just">
              <a:lnSpc>
                <a:spcPct val="150000"/>
              </a:lnSpc>
              <a:spcBef>
                <a:spcPts val="0"/>
              </a:spcBef>
              <a:spcAft>
                <a:spcPts val="1200"/>
              </a:spcAft>
              <a:buFont typeface="+mj-lt"/>
              <a:buAutoNum type="arabicPeriod"/>
            </a:pPr>
            <a:r>
              <a:rPr lang="en-US" sz="1600" dirty="0">
                <a:latin typeface="Arial" panose="020B0604020202020204" pitchFamily="34" charset="0"/>
                <a:ea typeface="Times New Roman" panose="02020603050405020304" pitchFamily="18" charset="0"/>
              </a:rPr>
              <a:t>A project is necessary, useful, or convenient for the relocation of residents to be displaced by redevelopment in a redevelopment plan.</a:t>
            </a:r>
            <a:endParaRPr lang="en-US" sz="1600" dirty="0">
              <a:latin typeface="Times New Roman" panose="02020603050405020304" pitchFamily="18" charset="0"/>
              <a:ea typeface="Times New Roman" panose="02020603050405020304" pitchFamily="18" charset="0"/>
            </a:endParaRPr>
          </a:p>
          <a:p>
            <a:pPr marL="457200" marR="0" indent="-457200" algn="just">
              <a:lnSpc>
                <a:spcPct val="150000"/>
              </a:lnSpc>
              <a:spcBef>
                <a:spcPts val="0"/>
              </a:spcBef>
              <a:spcAft>
                <a:spcPts val="1200"/>
              </a:spcAft>
              <a:buFont typeface="+mj-lt"/>
              <a:buAutoNum type="arabicPeriod"/>
            </a:pPr>
            <a:r>
              <a:rPr lang="en-US" sz="1600" dirty="0">
                <a:latin typeface="Arial" panose="020B0604020202020204" pitchFamily="34" charset="0"/>
                <a:ea typeface="Times New Roman" panose="02020603050405020304" pitchFamily="18" charset="0"/>
              </a:rPr>
              <a:t>A low income housing project even if it is not in a redevelopment plan.</a:t>
            </a:r>
            <a:endParaRPr lang="en-US" sz="1600" dirty="0">
              <a:latin typeface="Times New Roman" panose="02020603050405020304" pitchFamily="18" charset="0"/>
              <a:ea typeface="Times New Roman" panose="02020603050405020304" pitchFamily="18" charset="0"/>
            </a:endParaRPr>
          </a:p>
          <a:p>
            <a:pPr marL="457200" marR="0" indent="-457200" algn="just">
              <a:lnSpc>
                <a:spcPct val="150000"/>
              </a:lnSpc>
              <a:spcBef>
                <a:spcPts val="0"/>
              </a:spcBef>
              <a:spcAft>
                <a:spcPts val="1200"/>
              </a:spcAft>
              <a:buFont typeface="+mj-lt"/>
              <a:buAutoNum type="arabicPeriod"/>
            </a:pPr>
            <a:r>
              <a:rPr lang="en-US" sz="1600" dirty="0">
                <a:latin typeface="Arial" panose="020B0604020202020204" pitchFamily="34" charset="0"/>
                <a:ea typeface="Times New Roman" panose="02020603050405020304" pitchFamily="18" charset="0"/>
              </a:rPr>
              <a:t>A moderate-income housing project even if it is not in a redevelopment plan.</a:t>
            </a:r>
            <a:endParaRPr lang="en-US" sz="1600" dirty="0">
              <a:latin typeface="Times New Roman" panose="02020603050405020304" pitchFamily="18" charset="0"/>
              <a:ea typeface="Times New Roman" panose="02020603050405020304" pitchFamily="18" charset="0"/>
            </a:endParaRPr>
          </a:p>
          <a:p>
            <a:pPr marL="457200" indent="-457200">
              <a:buFont typeface="+mj-lt"/>
              <a:buAutoNum type="arabicPeriod"/>
            </a:pPr>
            <a:r>
              <a:rPr lang="en-US" sz="1600" dirty="0">
                <a:latin typeface="Arial" panose="020B0604020202020204" pitchFamily="34" charset="0"/>
                <a:ea typeface="Times New Roman" panose="02020603050405020304" pitchFamily="18" charset="0"/>
              </a:rPr>
              <a:t>A project is in an Urban Enterprise Zone where such zone has been designated as such under the New Jersey Urban Enterprise Zone Act (N.J.S.A. 52:27H-60).See  Local Redevelopment and Housing Law (N.J.S.A. 40A:12-5(g)).</a:t>
            </a:r>
            <a:r>
              <a:rPr lang="en-US" sz="1600" b="1" i="1" dirty="0">
                <a:latin typeface="Arial" panose="020B0604020202020204" pitchFamily="34" charset="0"/>
                <a:ea typeface="Times New Roman" panose="02020603050405020304" pitchFamily="18" charset="0"/>
              </a:rPr>
              <a:t> </a:t>
            </a:r>
            <a:endParaRPr lang="en-US" sz="1600" dirty="0"/>
          </a:p>
        </p:txBody>
      </p:sp>
      <p:sp>
        <p:nvSpPr>
          <p:cNvPr id="4" name="Rectangle 3">
            <a:extLst>
              <a:ext uri="{FF2B5EF4-FFF2-40B4-BE49-F238E27FC236}">
                <a16:creationId xmlns:a16="http://schemas.microsoft.com/office/drawing/2014/main" id="{97F550EA-86CC-4D14-BC54-ED3F66CDFA54}"/>
              </a:ext>
            </a:extLst>
          </p:cNvPr>
          <p:cNvSpPr/>
          <p:nvPr/>
        </p:nvSpPr>
        <p:spPr>
          <a:xfrm>
            <a:off x="838200" y="1035699"/>
            <a:ext cx="2095445" cy="369332"/>
          </a:xfrm>
          <a:prstGeom prst="rect">
            <a:avLst/>
          </a:prstGeom>
        </p:spPr>
        <p:txBody>
          <a:bodyPr wrap="none">
            <a:spAutoFit/>
          </a:bodyPr>
          <a:lstStyle/>
          <a:p>
            <a:pPr algn="just">
              <a:spcAft>
                <a:spcPts val="1200"/>
              </a:spcAft>
            </a:pPr>
            <a:r>
              <a:rPr lang="en-US" dirty="0">
                <a:latin typeface="Arial" panose="020B0604020202020204" pitchFamily="34" charset="0"/>
                <a:ea typeface="Times New Roman" panose="02020603050405020304" pitchFamily="18" charset="0"/>
              </a:rPr>
              <a:t>N.J.S.A. 40A: 20-4</a:t>
            </a: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308345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4CCE-D7FD-4DB6-9908-5F46368551A5}"/>
              </a:ext>
            </a:extLst>
          </p:cNvPr>
          <p:cNvSpPr>
            <a:spLocks noGrp="1"/>
          </p:cNvSpPr>
          <p:nvPr>
            <p:ph type="title"/>
          </p:nvPr>
        </p:nvSpPr>
        <p:spPr>
          <a:xfrm>
            <a:off x="838200" y="365125"/>
            <a:ext cx="10515600" cy="633251"/>
          </a:xfrm>
        </p:spPr>
        <p:txBody>
          <a:bodyPr>
            <a:normAutofit/>
          </a:bodyPr>
          <a:lstStyle/>
          <a:p>
            <a:r>
              <a:rPr lang="en-US" sz="2400" b="1" i="1" dirty="0">
                <a:latin typeface="Arial" panose="020B0604020202020204" pitchFamily="34" charset="0"/>
                <a:ea typeface="Times New Roman" panose="02020603050405020304" pitchFamily="18" charset="0"/>
              </a:rPr>
              <a:t>How does a Company qualify for a long term tax exemption?</a:t>
            </a:r>
            <a:endParaRPr lang="en-US"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2E64BF1-CE87-4E79-B43E-10F55DB17EBA}"/>
              </a:ext>
            </a:extLst>
          </p:cNvPr>
          <p:cNvSpPr>
            <a:spLocks noGrp="1"/>
          </p:cNvSpPr>
          <p:nvPr>
            <p:ph idx="1"/>
          </p:nvPr>
        </p:nvSpPr>
        <p:spPr>
          <a:xfrm>
            <a:off x="838200" y="1424408"/>
            <a:ext cx="10515600" cy="4351338"/>
          </a:xfrm>
        </p:spPr>
        <p:txBody>
          <a:bodyPr>
            <a:noAutofit/>
          </a:bodyPr>
          <a:lstStyle/>
          <a:p>
            <a:r>
              <a:rPr lang="en-US" sz="1600" dirty="0">
                <a:latin typeface="Arial" panose="020B0604020202020204" pitchFamily="34" charset="0"/>
                <a:cs typeface="Arial" panose="020B0604020202020204" pitchFamily="34" charset="0"/>
              </a:rPr>
              <a:t>State “Urban Renewal” in name.</a:t>
            </a:r>
          </a:p>
          <a:p>
            <a:r>
              <a:rPr lang="en-US" sz="1600" dirty="0">
                <a:latin typeface="Arial" panose="020B0604020202020204" pitchFamily="34" charset="0"/>
                <a:cs typeface="Arial" panose="020B0604020202020204" pitchFamily="34" charset="0"/>
              </a:rPr>
              <a:t>Purpose stated:  operate under LTTEL.</a:t>
            </a:r>
          </a:p>
          <a:p>
            <a:r>
              <a:rPr lang="en-US" sz="1600" dirty="0">
                <a:latin typeface="Arial" panose="020B0604020202020204" pitchFamily="34" charset="0"/>
                <a:cs typeface="Arial" panose="020B0604020202020204" pitchFamily="34" charset="0"/>
              </a:rPr>
              <a:t>No business other than the Project.</a:t>
            </a:r>
          </a:p>
          <a:p>
            <a:r>
              <a:rPr lang="en-US" sz="1600" dirty="0">
                <a:latin typeface="Arial" panose="020B0604020202020204" pitchFamily="34" charset="0"/>
                <a:cs typeface="Arial" panose="020B0604020202020204" pitchFamily="34" charset="0"/>
              </a:rPr>
              <a:t>Purpose Stated: operations directed toward redevelopment and associated activities; low-moderate income housing. </a:t>
            </a:r>
          </a:p>
          <a:p>
            <a:r>
              <a:rPr lang="en-US" sz="1600" dirty="0">
                <a:latin typeface="Arial" panose="020B0604020202020204" pitchFamily="34" charset="0"/>
                <a:cs typeface="Arial" panose="020B0604020202020204" pitchFamily="34" charset="0"/>
              </a:rPr>
              <a:t>Limitation on transfer of project.</a:t>
            </a:r>
          </a:p>
          <a:p>
            <a:r>
              <a:rPr lang="en-US" sz="1600" dirty="0">
                <a:latin typeface="Arial" panose="020B0604020202020204" pitchFamily="34" charset="0"/>
                <a:cs typeface="Arial" panose="020B0604020202020204" pitchFamily="34" charset="0"/>
              </a:rPr>
              <a:t>Make ownership disclosures.</a:t>
            </a:r>
          </a:p>
          <a:p>
            <a:r>
              <a:rPr lang="en-US" sz="1600" dirty="0">
                <a:latin typeface="Arial" panose="020B0604020202020204" pitchFamily="34" charset="0"/>
                <a:cs typeface="Arial" panose="020B0604020202020204" pitchFamily="34" charset="0"/>
              </a:rPr>
              <a:t>Limitation on profits.</a:t>
            </a:r>
          </a:p>
          <a:p>
            <a:r>
              <a:rPr lang="en-US" sz="1600" dirty="0">
                <a:latin typeface="Arial" panose="020B0604020202020204" pitchFamily="34" charset="0"/>
                <a:cs typeface="Arial" panose="020B0604020202020204" pitchFamily="34" charset="0"/>
              </a:rPr>
              <a:t>crisis management by municipality and NJ Dept. of Com. Affairs. </a:t>
            </a:r>
          </a:p>
          <a:p>
            <a:pPr marL="0" indent="0">
              <a:buNone/>
            </a:pPr>
            <a:r>
              <a:rPr lang="en-US" sz="1600" dirty="0">
                <a:latin typeface="Arial" panose="020B0604020202020204" pitchFamily="34" charset="0"/>
                <a:cs typeface="Arial" panose="020B0604020202020204" pitchFamily="34" charset="0"/>
              </a:rPr>
              <a:t> </a:t>
            </a:r>
          </a:p>
          <a:p>
            <a:pPr marL="0" indent="0">
              <a:buNone/>
            </a:pPr>
            <a:r>
              <a:rPr lang="en-US" sz="1600" b="1" dirty="0">
                <a:latin typeface="Arial" panose="020B0604020202020204" pitchFamily="34" charset="0"/>
                <a:cs typeface="Arial" panose="020B0604020202020204" pitchFamily="34" charset="0"/>
              </a:rPr>
              <a:t>NOTE: </a:t>
            </a:r>
            <a:r>
              <a:rPr lang="en-US" sz="1600" dirty="0">
                <a:latin typeface="Arial" panose="020B0604020202020204" pitchFamily="34" charset="0"/>
                <a:cs typeface="Arial" panose="020B0604020202020204" pitchFamily="34" charset="0"/>
              </a:rPr>
              <a:t>Corp., LLC, LP and Partnership OK - Unincorporated entity; however, it must file a trade name certificate with the County Clerk’s office.  </a:t>
            </a:r>
          </a:p>
          <a:p>
            <a:pPr marL="0" indent="0">
              <a:buNone/>
            </a:pPr>
            <a:r>
              <a:rPr lang="en-US" sz="1600" b="1" dirty="0">
                <a:latin typeface="Arial" panose="020B0604020202020204" pitchFamily="34" charset="0"/>
                <a:cs typeface="Arial" panose="020B0604020202020204" pitchFamily="34" charset="0"/>
              </a:rPr>
              <a:t>NOTE</a:t>
            </a:r>
            <a:r>
              <a:rPr lang="en-US" sz="1600" dirty="0">
                <a:latin typeface="Arial" panose="020B0604020202020204" pitchFamily="34" charset="0"/>
                <a:cs typeface="Arial" panose="020B0604020202020204" pitchFamily="34" charset="0"/>
              </a:rPr>
              <a:t>: An out of State entity may qualify to be an urban renewal entity in New Jersey.  </a:t>
            </a:r>
          </a:p>
          <a:p>
            <a:pPr marL="0" indent="0">
              <a:buNone/>
            </a:pPr>
            <a:endParaRPr lang="en-US" sz="16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CA47B25D-124B-4BE4-AC0D-62C3EFA1C0A3}"/>
              </a:ext>
            </a:extLst>
          </p:cNvPr>
          <p:cNvSpPr/>
          <p:nvPr/>
        </p:nvSpPr>
        <p:spPr>
          <a:xfrm>
            <a:off x="838200" y="998376"/>
            <a:ext cx="2031325" cy="369332"/>
          </a:xfrm>
          <a:prstGeom prst="rect">
            <a:avLst/>
          </a:prstGeom>
        </p:spPr>
        <p:txBody>
          <a:bodyPr wrap="none">
            <a:spAutoFit/>
          </a:bodyPr>
          <a:lstStyle/>
          <a:p>
            <a:pPr algn="just">
              <a:spcAft>
                <a:spcPts val="1200"/>
              </a:spcAft>
            </a:pPr>
            <a:r>
              <a:rPr lang="en-US" dirty="0">
                <a:latin typeface="Arial" panose="020B0604020202020204" pitchFamily="34" charset="0"/>
                <a:ea typeface="Times New Roman" panose="02020603050405020304" pitchFamily="18" charset="0"/>
              </a:rPr>
              <a:t>N.J.S.A. 40A:20-5</a:t>
            </a: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420711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4CCE-D7FD-4DB6-9908-5F46368551A5}"/>
              </a:ext>
            </a:extLst>
          </p:cNvPr>
          <p:cNvSpPr>
            <a:spLocks noGrp="1"/>
          </p:cNvSpPr>
          <p:nvPr>
            <p:ph type="title"/>
          </p:nvPr>
        </p:nvSpPr>
        <p:spPr>
          <a:xfrm>
            <a:off x="838200" y="365125"/>
            <a:ext cx="10515600" cy="633251"/>
          </a:xfrm>
        </p:spPr>
        <p:txBody>
          <a:bodyPr>
            <a:normAutofit/>
          </a:bodyPr>
          <a:lstStyle/>
          <a:p>
            <a:pPr marL="0" marR="0">
              <a:spcBef>
                <a:spcPts val="0"/>
              </a:spcBef>
              <a:spcAft>
                <a:spcPts val="1200"/>
              </a:spcAft>
            </a:pPr>
            <a:r>
              <a:rPr lang="en-US" sz="2400" b="1" i="1" dirty="0">
                <a:latin typeface="Arial" panose="020B0604020202020204" pitchFamily="34" charset="0"/>
                <a:ea typeface="Times New Roman" panose="02020603050405020304" pitchFamily="18" charset="0"/>
              </a:rPr>
              <a:t>How does a company qualify as an urban renewal entity?</a:t>
            </a:r>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0B8F7253-2E1D-4AE5-BA55-440D6B997763}"/>
              </a:ext>
            </a:extLst>
          </p:cNvPr>
          <p:cNvSpPr/>
          <p:nvPr/>
        </p:nvSpPr>
        <p:spPr>
          <a:xfrm>
            <a:off x="838200" y="1215163"/>
            <a:ext cx="10031963" cy="4879926"/>
          </a:xfrm>
          <a:prstGeom prst="rect">
            <a:avLst/>
          </a:prstGeom>
        </p:spPr>
        <p:txBody>
          <a:bodyPr wrap="square">
            <a:spAutoFit/>
          </a:bodyPr>
          <a:lstStyle/>
          <a:p>
            <a:pPr marL="228600" indent="-228600" algn="just">
              <a:lnSpc>
                <a:spcPct val="150000"/>
              </a:lnSpc>
              <a:spcAft>
                <a:spcPts val="1200"/>
              </a:spcAft>
              <a:buFont typeface="+mj-lt"/>
              <a:buAutoNum type="arabicPeriod"/>
            </a:pPr>
            <a:r>
              <a:rPr lang="en-US" sz="1600" dirty="0">
                <a:latin typeface="Arial" panose="020B0604020202020204" pitchFamily="34" charset="0"/>
                <a:ea typeface="Times New Roman" panose="02020603050405020304" pitchFamily="18" charset="0"/>
              </a:rPr>
              <a:t>File original the company organizational certificates and an original Dept. of Community Affairs disclosure certificates with</a:t>
            </a:r>
            <a:r>
              <a:rPr lang="en-US" sz="1600" dirty="0">
                <a:latin typeface="Times New Roman" panose="02020603050405020304" pitchFamily="18" charset="0"/>
                <a:ea typeface="Times New Roman" panose="02020603050405020304" pitchFamily="18" charset="0"/>
              </a:rPr>
              <a:t> </a:t>
            </a:r>
            <a:r>
              <a:rPr lang="en-US" sz="1600" dirty="0">
                <a:latin typeface="Arial" panose="020B0604020202020204" pitchFamily="34" charset="0"/>
                <a:ea typeface="Times New Roman" panose="02020603050405020304" pitchFamily="18" charset="0"/>
              </a:rPr>
              <a:t>Dept. of Community Affairs in Trenton.</a:t>
            </a:r>
            <a:endParaRPr lang="en-US" sz="1600" dirty="0">
              <a:latin typeface="Times New Roman" panose="02020603050405020304" pitchFamily="18" charset="0"/>
              <a:ea typeface="Times New Roman" panose="02020603050405020304" pitchFamily="18" charset="0"/>
            </a:endParaRPr>
          </a:p>
          <a:p>
            <a:pPr marL="228600" indent="-228600" algn="just">
              <a:lnSpc>
                <a:spcPct val="150000"/>
              </a:lnSpc>
              <a:spcAft>
                <a:spcPts val="1200"/>
              </a:spcAft>
              <a:buFont typeface="+mj-lt"/>
              <a:buAutoNum type="arabicPeriod"/>
            </a:pPr>
            <a:r>
              <a:rPr lang="en-US" sz="1600" dirty="0">
                <a:latin typeface="Arial" panose="020B0604020202020204" pitchFamily="34" charset="0"/>
                <a:ea typeface="Times New Roman" panose="02020603050405020304" pitchFamily="18" charset="0"/>
              </a:rPr>
              <a:t>Company organizational certificate must have all of the language in it that is required by NJSA 40A:20-5(a) thru (g). Language must be recited word for word.</a:t>
            </a:r>
            <a:endParaRPr lang="en-US" sz="1600" dirty="0">
              <a:latin typeface="Times New Roman" panose="02020603050405020304" pitchFamily="18" charset="0"/>
              <a:ea typeface="Times New Roman" panose="02020603050405020304" pitchFamily="18" charset="0"/>
            </a:endParaRPr>
          </a:p>
          <a:p>
            <a:pPr marL="228600" indent="-228600" algn="just">
              <a:lnSpc>
                <a:spcPct val="150000"/>
              </a:lnSpc>
              <a:spcAft>
                <a:spcPts val="1200"/>
              </a:spcAft>
              <a:buFont typeface="+mj-lt"/>
              <a:buAutoNum type="arabicPeriod"/>
            </a:pPr>
            <a:r>
              <a:rPr lang="en-US" sz="1600" dirty="0">
                <a:latin typeface="Arial" panose="020B0604020202020204" pitchFamily="34" charset="0"/>
                <a:ea typeface="Times New Roman" panose="02020603050405020304" pitchFamily="18" charset="0"/>
              </a:rPr>
              <a:t>If approved, DCA issues a Certificate of Approval and returns original company organizational certificates to the applicant.</a:t>
            </a:r>
            <a:endParaRPr lang="en-US" sz="1600" dirty="0">
              <a:latin typeface="Times New Roman" panose="02020603050405020304" pitchFamily="18" charset="0"/>
              <a:ea typeface="Times New Roman" panose="02020603050405020304" pitchFamily="18" charset="0"/>
            </a:endParaRPr>
          </a:p>
          <a:p>
            <a:pPr marL="228600" indent="-228600" algn="just">
              <a:lnSpc>
                <a:spcPct val="150000"/>
              </a:lnSpc>
              <a:spcAft>
                <a:spcPts val="1200"/>
              </a:spcAft>
              <a:buFont typeface="+mj-lt"/>
              <a:buAutoNum type="arabicPeriod"/>
            </a:pPr>
            <a:r>
              <a:rPr lang="en-US" sz="1600" dirty="0">
                <a:latin typeface="Arial" panose="020B0604020202020204" pitchFamily="34" charset="0"/>
                <a:ea typeface="Times New Roman" panose="02020603050405020304" pitchFamily="18" charset="0"/>
              </a:rPr>
              <a:t>Applicant must file the company organization certificate with the Certificate of Approval with the Secretary of State.  If the entity is to be an unincorporated entity it must file a trade name certificate with the Certificate of Approval in the County Clerk’s office.</a:t>
            </a:r>
            <a:endParaRPr lang="en-US" sz="1600" dirty="0">
              <a:latin typeface="Times New Roman" panose="02020603050405020304" pitchFamily="18" charset="0"/>
              <a:ea typeface="Times New Roman" panose="02020603050405020304" pitchFamily="18" charset="0"/>
            </a:endParaRPr>
          </a:p>
          <a:p>
            <a:pPr algn="just">
              <a:lnSpc>
                <a:spcPct val="150000"/>
              </a:lnSpc>
              <a:spcAft>
                <a:spcPts val="1200"/>
              </a:spcAft>
            </a:pPr>
            <a:endParaRPr lang="en-US" sz="1600" b="1" dirty="0">
              <a:latin typeface="Arial" panose="020B0604020202020204" pitchFamily="34" charset="0"/>
              <a:ea typeface="Times New Roman" panose="02020603050405020304" pitchFamily="18" charset="0"/>
            </a:endParaRPr>
          </a:p>
          <a:p>
            <a:pPr algn="just">
              <a:lnSpc>
                <a:spcPct val="150000"/>
              </a:lnSpc>
              <a:spcAft>
                <a:spcPts val="1200"/>
              </a:spcAft>
            </a:pPr>
            <a:r>
              <a:rPr lang="en-US" sz="1600" b="1" dirty="0">
                <a:latin typeface="Arial" panose="020B0604020202020204" pitchFamily="34" charset="0"/>
                <a:ea typeface="Times New Roman" panose="02020603050405020304" pitchFamily="18" charset="0"/>
              </a:rPr>
              <a:t>NOTE:</a:t>
            </a:r>
            <a:r>
              <a:rPr lang="en-US" sz="1600" dirty="0">
                <a:latin typeface="Arial" panose="020B0604020202020204" pitchFamily="34" charset="0"/>
                <a:ea typeface="Times New Roman" panose="02020603050405020304" pitchFamily="18" charset="0"/>
              </a:rPr>
              <a:t> The NJ Secretary of State will reject the filing if the Certificate of Approval is not attached. </a:t>
            </a:r>
            <a:endParaRPr lang="en-US" sz="1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289439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4CCE-D7FD-4DB6-9908-5F46368551A5}"/>
              </a:ext>
            </a:extLst>
          </p:cNvPr>
          <p:cNvSpPr>
            <a:spLocks noGrp="1"/>
          </p:cNvSpPr>
          <p:nvPr>
            <p:ph type="title"/>
          </p:nvPr>
        </p:nvSpPr>
        <p:spPr>
          <a:xfrm>
            <a:off x="838200" y="365125"/>
            <a:ext cx="10515600" cy="633251"/>
          </a:xfrm>
        </p:spPr>
        <p:txBody>
          <a:bodyPr>
            <a:normAutofit/>
          </a:bodyPr>
          <a:lstStyle/>
          <a:p>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E30922D8-B329-4EA5-8066-B6639D74A1D0}"/>
              </a:ext>
            </a:extLst>
          </p:cNvPr>
          <p:cNvSpPr/>
          <p:nvPr/>
        </p:nvSpPr>
        <p:spPr>
          <a:xfrm>
            <a:off x="771330" y="1418428"/>
            <a:ext cx="9613639" cy="923330"/>
          </a:xfrm>
          <a:prstGeom prst="rect">
            <a:avLst/>
          </a:prstGeom>
        </p:spPr>
        <p:txBody>
          <a:bodyPr wrap="square">
            <a:spAutoFit/>
          </a:bodyPr>
          <a:lstStyle/>
          <a:p>
            <a:pPr algn="just">
              <a:spcAft>
                <a:spcPts val="1200"/>
              </a:spcAft>
            </a:pPr>
            <a:r>
              <a:rPr lang="en-US" sz="1600" b="1" i="1" dirty="0">
                <a:latin typeface="Arial" panose="020B0604020202020204" pitchFamily="34" charset="0"/>
                <a:ea typeface="Times New Roman" panose="02020603050405020304" pitchFamily="18" charset="0"/>
              </a:rPr>
              <a:t>What powers does an urban renewal entity have?</a:t>
            </a:r>
            <a:endParaRPr lang="en-US" sz="1600" dirty="0">
              <a:latin typeface="Times New Roman" panose="02020603050405020304" pitchFamily="18" charset="0"/>
              <a:ea typeface="Times New Roman" panose="02020603050405020304" pitchFamily="18" charset="0"/>
            </a:endParaRPr>
          </a:p>
          <a:p>
            <a:pPr marL="285750" indent="-285750" algn="just">
              <a:spcAft>
                <a:spcPts val="1200"/>
              </a:spcAft>
              <a:buFont typeface="Arial" pitchFamily="34" charset="0"/>
              <a:buChar char="•"/>
            </a:pPr>
            <a:r>
              <a:rPr lang="en-US" sz="1400" dirty="0">
                <a:latin typeface="Arial" panose="020B0604020202020204" pitchFamily="34" charset="0"/>
                <a:ea typeface="Times New Roman" panose="02020603050405020304" pitchFamily="18" charset="0"/>
              </a:rPr>
              <a:t>Same powers as any other duly formed corporation, partnership, limited liability company, etc. N.J.S.A. 40A:20-6 and 7.</a:t>
            </a:r>
            <a:endParaRPr lang="en-US" sz="1400" dirty="0">
              <a:latin typeface="Times New Roman" panose="02020603050405020304" pitchFamily="18" charset="0"/>
              <a:ea typeface="Times New Roman" panose="02020603050405020304" pitchFamily="18" charset="0"/>
            </a:endParaRPr>
          </a:p>
        </p:txBody>
      </p:sp>
      <p:sp>
        <p:nvSpPr>
          <p:cNvPr id="7" name="Rectangle 6">
            <a:extLst>
              <a:ext uri="{FF2B5EF4-FFF2-40B4-BE49-F238E27FC236}">
                <a16:creationId xmlns:a16="http://schemas.microsoft.com/office/drawing/2014/main" id="{B0377EBF-2C51-492A-AFEF-312A8F8E3A97}"/>
              </a:ext>
            </a:extLst>
          </p:cNvPr>
          <p:cNvSpPr/>
          <p:nvPr/>
        </p:nvSpPr>
        <p:spPr>
          <a:xfrm>
            <a:off x="771329" y="2657070"/>
            <a:ext cx="9613640" cy="954107"/>
          </a:xfrm>
          <a:prstGeom prst="rect">
            <a:avLst/>
          </a:prstGeom>
        </p:spPr>
        <p:txBody>
          <a:bodyPr wrap="square">
            <a:spAutoFit/>
          </a:bodyPr>
          <a:lstStyle/>
          <a:p>
            <a:pPr algn="just">
              <a:spcAft>
                <a:spcPts val="1200"/>
              </a:spcAft>
            </a:pPr>
            <a:r>
              <a:rPr lang="en-US" sz="1600" b="1" i="1" dirty="0">
                <a:latin typeface="Arial" panose="020B0604020202020204" pitchFamily="34" charset="0"/>
                <a:ea typeface="Times New Roman" panose="02020603050405020304" pitchFamily="18" charset="0"/>
              </a:rPr>
              <a:t>When must a qualified urban renewal entity apply to a municipality for a long term tax exemption for a project?</a:t>
            </a:r>
            <a:endParaRPr lang="en-US" sz="1600" dirty="0">
              <a:latin typeface="Times New Roman" panose="02020603050405020304" pitchFamily="18" charset="0"/>
              <a:ea typeface="Times New Roman" panose="02020603050405020304" pitchFamily="18" charset="0"/>
            </a:endParaRPr>
          </a:p>
          <a:p>
            <a:pPr marL="285750" indent="-285750" algn="just">
              <a:spcAft>
                <a:spcPts val="1200"/>
              </a:spcAft>
              <a:buFont typeface="Arial" pitchFamily="34" charset="0"/>
              <a:buChar char="•"/>
            </a:pPr>
            <a:r>
              <a:rPr lang="en-US" sz="1400" dirty="0">
                <a:latin typeface="Arial" panose="020B0604020202020204" pitchFamily="34" charset="0"/>
                <a:ea typeface="Times New Roman" panose="02020603050405020304" pitchFamily="18" charset="0"/>
              </a:rPr>
              <a:t>Before proceeding with any projects (N.J.S.A. 40A:20-8).</a:t>
            </a:r>
            <a:endParaRPr lang="en-US" sz="1400" dirty="0">
              <a:latin typeface="Times New Roman" panose="02020603050405020304" pitchFamily="18" charset="0"/>
              <a:ea typeface="Times New Roman" panose="02020603050405020304" pitchFamily="18" charset="0"/>
            </a:endParaRPr>
          </a:p>
        </p:txBody>
      </p:sp>
      <p:sp>
        <p:nvSpPr>
          <p:cNvPr id="9" name="Rectangle 8">
            <a:extLst>
              <a:ext uri="{FF2B5EF4-FFF2-40B4-BE49-F238E27FC236}">
                <a16:creationId xmlns:a16="http://schemas.microsoft.com/office/drawing/2014/main" id="{C1D27E93-D8B2-45E2-A313-FCD8AFA2FB2E}"/>
              </a:ext>
            </a:extLst>
          </p:cNvPr>
          <p:cNvSpPr/>
          <p:nvPr/>
        </p:nvSpPr>
        <p:spPr>
          <a:xfrm>
            <a:off x="771331" y="4141933"/>
            <a:ext cx="9613640" cy="707886"/>
          </a:xfrm>
          <a:prstGeom prst="rect">
            <a:avLst/>
          </a:prstGeom>
        </p:spPr>
        <p:txBody>
          <a:bodyPr wrap="square">
            <a:spAutoFit/>
          </a:bodyPr>
          <a:lstStyle/>
          <a:p>
            <a:pPr algn="just">
              <a:spcAft>
                <a:spcPts val="1200"/>
              </a:spcAft>
            </a:pPr>
            <a:r>
              <a:rPr lang="en-US" sz="1600" b="1" i="1" dirty="0">
                <a:latin typeface="Arial" panose="020B0604020202020204" pitchFamily="34" charset="0"/>
                <a:ea typeface="Times New Roman" panose="02020603050405020304" pitchFamily="18" charset="0"/>
              </a:rPr>
              <a:t>What does “before proceeding” mean</a:t>
            </a:r>
          </a:p>
          <a:p>
            <a:pPr marL="285750" indent="-285750" algn="just">
              <a:spcAft>
                <a:spcPts val="1200"/>
              </a:spcAft>
              <a:buFont typeface="Arial" pitchFamily="34" charset="0"/>
              <a:buChar char="•"/>
            </a:pPr>
            <a:r>
              <a:rPr lang="en-US" sz="1400" dirty="0">
                <a:latin typeface="Arial" panose="020B0604020202020204" pitchFamily="34" charset="0"/>
                <a:ea typeface="Times New Roman" panose="02020603050405020304" pitchFamily="18" charset="0"/>
              </a:rPr>
              <a:t>Before commencement of work on a Project. </a:t>
            </a:r>
            <a:endParaRPr lang="en-US" sz="1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66542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4CCE-D7FD-4DB6-9908-5F46368551A5}"/>
              </a:ext>
            </a:extLst>
          </p:cNvPr>
          <p:cNvSpPr>
            <a:spLocks noGrp="1"/>
          </p:cNvSpPr>
          <p:nvPr>
            <p:ph type="title"/>
          </p:nvPr>
        </p:nvSpPr>
        <p:spPr>
          <a:xfrm>
            <a:off x="838200" y="365125"/>
            <a:ext cx="10515600" cy="633251"/>
          </a:xfrm>
        </p:spPr>
        <p:txBody>
          <a:bodyPr>
            <a:normAutofit fontScale="90000"/>
          </a:bodyPr>
          <a:lstStyle/>
          <a:p>
            <a:pPr marL="0" marR="0">
              <a:spcBef>
                <a:spcPts val="0"/>
              </a:spcBef>
              <a:spcAft>
                <a:spcPts val="1200"/>
              </a:spcAft>
            </a:pPr>
            <a:r>
              <a:rPr lang="en-US" sz="2400" b="1" i="1" dirty="0">
                <a:latin typeface="Arial" panose="020B0604020202020204" pitchFamily="34" charset="0"/>
                <a:ea typeface="Times New Roman" panose="02020603050405020304" pitchFamily="18" charset="0"/>
              </a:rPr>
              <a:t>What must a qualified urban renewal entity do to apply for a long term tax exemption?</a:t>
            </a:r>
            <a:endParaRPr lang="en-US"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2E64BF1-CE87-4E79-B43E-10F55DB17EBA}"/>
              </a:ext>
            </a:extLst>
          </p:cNvPr>
          <p:cNvSpPr>
            <a:spLocks noGrp="1"/>
          </p:cNvSpPr>
          <p:nvPr>
            <p:ph idx="1"/>
          </p:nvPr>
        </p:nvSpPr>
        <p:spPr>
          <a:xfrm>
            <a:off x="838200" y="1806963"/>
            <a:ext cx="10515600" cy="4351338"/>
          </a:xfrm>
        </p:spPr>
        <p:txBody>
          <a:bodyPr>
            <a:normAutofit/>
          </a:bodyPr>
          <a:lstStyle/>
          <a:p>
            <a:pPr marL="0" marR="0" indent="0" algn="just">
              <a:spcBef>
                <a:spcPts val="0"/>
              </a:spcBef>
              <a:spcAft>
                <a:spcPts val="1200"/>
              </a:spcAft>
              <a:buNone/>
            </a:pPr>
            <a:r>
              <a:rPr lang="en-US" sz="1600" b="1" dirty="0">
                <a:latin typeface="Arial" panose="020B0604020202020204" pitchFamily="34" charset="0"/>
                <a:ea typeface="Times New Roman" panose="02020603050405020304" pitchFamily="18" charset="0"/>
                <a:cs typeface="Arial" panose="020B0604020202020204" pitchFamily="34" charset="0"/>
              </a:rPr>
              <a:t>It must:</a:t>
            </a:r>
          </a:p>
          <a:p>
            <a:pPr marR="0" algn="just">
              <a:lnSpc>
                <a:spcPct val="200000"/>
              </a:lnSpc>
              <a:spcBef>
                <a:spcPts val="0"/>
              </a:spcBef>
              <a:spcAft>
                <a:spcPts val="1200"/>
              </a:spcAft>
            </a:pPr>
            <a:r>
              <a:rPr lang="en-US" sz="1600" dirty="0">
                <a:latin typeface="Arial" panose="020B0604020202020204" pitchFamily="34" charset="0"/>
                <a:ea typeface="Times New Roman" panose="02020603050405020304" pitchFamily="18" charset="0"/>
                <a:cs typeface="Arial" panose="020B0604020202020204" pitchFamily="34" charset="0"/>
              </a:rPr>
              <a:t>own the land or land and improvements;</a:t>
            </a:r>
          </a:p>
          <a:p>
            <a:pPr marR="0" algn="just">
              <a:lnSpc>
                <a:spcPct val="200000"/>
              </a:lnSpc>
              <a:spcBef>
                <a:spcPts val="0"/>
              </a:spcBef>
              <a:spcAft>
                <a:spcPts val="1200"/>
              </a:spcAft>
            </a:pPr>
            <a:r>
              <a:rPr lang="en-US" sz="1600" dirty="0">
                <a:latin typeface="Arial" panose="020B0604020202020204" pitchFamily="34" charset="0"/>
                <a:ea typeface="Times New Roman" panose="02020603050405020304" pitchFamily="18" charset="0"/>
                <a:cs typeface="Arial" panose="020B0604020202020204" pitchFamily="34" charset="0"/>
              </a:rPr>
              <a:t>be lessee of land and /or improvements with a lease term that is longer than the tax exemption applied for;</a:t>
            </a:r>
          </a:p>
          <a:p>
            <a:pPr marL="0" indent="0">
              <a:buNone/>
            </a:pPr>
            <a:endParaRPr lang="en-US" sz="16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C187071F-30B6-4F59-A042-63FF1BEC4706}"/>
              </a:ext>
            </a:extLst>
          </p:cNvPr>
          <p:cNvSpPr/>
          <p:nvPr/>
        </p:nvSpPr>
        <p:spPr>
          <a:xfrm>
            <a:off x="838200" y="1180681"/>
            <a:ext cx="9798698" cy="369332"/>
          </a:xfrm>
          <a:prstGeom prst="rect">
            <a:avLst/>
          </a:prstGeom>
        </p:spPr>
        <p:txBody>
          <a:bodyPr wrap="square">
            <a:spAutoFit/>
          </a:bodyPr>
          <a:lstStyle/>
          <a:p>
            <a:pPr algn="just">
              <a:spcAft>
                <a:spcPts val="1200"/>
              </a:spcAft>
            </a:pPr>
            <a:r>
              <a:rPr lang="en-US" dirty="0">
                <a:latin typeface="Arial" panose="020B0604020202020204" pitchFamily="34" charset="0"/>
                <a:ea typeface="Times New Roman" panose="02020603050405020304" pitchFamily="18" charset="0"/>
              </a:rPr>
              <a:t>N.J.S.A. 40A:20-4:   “acquire by purchase or lease for not less that the term…”</a:t>
            </a: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855042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4CCE-D7FD-4DB6-9908-5F46368551A5}"/>
              </a:ext>
            </a:extLst>
          </p:cNvPr>
          <p:cNvSpPr>
            <a:spLocks noGrp="1"/>
          </p:cNvSpPr>
          <p:nvPr>
            <p:ph type="title"/>
          </p:nvPr>
        </p:nvSpPr>
        <p:spPr>
          <a:xfrm>
            <a:off x="838200" y="165013"/>
            <a:ext cx="10515600" cy="633251"/>
          </a:xfrm>
        </p:spPr>
        <p:txBody>
          <a:bodyPr>
            <a:normAutofit/>
          </a:bodyPr>
          <a:lstStyle/>
          <a:p>
            <a:r>
              <a:rPr lang="en-US" sz="2400" b="1" dirty="0">
                <a:latin typeface="Arial" panose="020B0604020202020204" pitchFamily="34" charset="0"/>
                <a:ea typeface="Times New Roman" panose="02020603050405020304" pitchFamily="18" charset="0"/>
              </a:rPr>
              <a:t>What must be in the entity’s tax exemption application? </a:t>
            </a:r>
            <a:endParaRPr lang="en-US" sz="2400" dirty="0">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F808FCAB-084C-46EB-B502-7ED8984D3165}"/>
              </a:ext>
            </a:extLst>
          </p:cNvPr>
          <p:cNvSpPr/>
          <p:nvPr/>
        </p:nvSpPr>
        <p:spPr>
          <a:xfrm>
            <a:off x="838200" y="640913"/>
            <a:ext cx="10590244" cy="6217087"/>
          </a:xfrm>
          <a:prstGeom prst="rect">
            <a:avLst/>
          </a:prstGeom>
        </p:spPr>
        <p:txBody>
          <a:bodyPr wrap="square">
            <a:spAutoFit/>
          </a:bodyPr>
          <a:lstStyle/>
          <a:p>
            <a:pPr algn="just">
              <a:spcAft>
                <a:spcPts val="1200"/>
              </a:spcAft>
            </a:pPr>
            <a:r>
              <a:rPr lang="en-US" sz="1400" i="1" dirty="0">
                <a:latin typeface="Arial" panose="020B0604020202020204" pitchFamily="34" charset="0"/>
                <a:ea typeface="Times New Roman" panose="02020603050405020304" pitchFamily="18" charset="0"/>
              </a:rPr>
              <a:t>See N.J.S.A. 40A:20-8(a) through (f) as follows: </a:t>
            </a:r>
            <a:endParaRPr lang="en-US" sz="1400" dirty="0">
              <a:latin typeface="Times New Roman" panose="02020603050405020304" pitchFamily="18" charset="0"/>
              <a:ea typeface="Times New Roman" panose="02020603050405020304" pitchFamily="18" charset="0"/>
            </a:endParaRPr>
          </a:p>
          <a:p>
            <a:pPr marL="228600" marR="0" algn="just">
              <a:spcBef>
                <a:spcPts val="0"/>
              </a:spcBef>
              <a:spcAft>
                <a:spcPts val="1200"/>
              </a:spcAft>
            </a:pPr>
            <a:r>
              <a:rPr lang="en-US" sz="1200" dirty="0">
                <a:latin typeface="Arial" panose="020B0604020202020204" pitchFamily="34" charset="0"/>
                <a:ea typeface="Times New Roman" panose="02020603050405020304" pitchFamily="18" charset="0"/>
              </a:rPr>
              <a:t>(a)	A general statement of the nature of the project.</a:t>
            </a:r>
            <a:endParaRPr lang="en-US" sz="1200" dirty="0">
              <a:latin typeface="Times New Roman" panose="02020603050405020304" pitchFamily="18" charset="0"/>
              <a:ea typeface="Times New Roman" panose="02020603050405020304" pitchFamily="18" charset="0"/>
            </a:endParaRPr>
          </a:p>
          <a:p>
            <a:pPr marL="228600" marR="0" algn="just">
              <a:spcBef>
                <a:spcPts val="0"/>
              </a:spcBef>
              <a:spcAft>
                <a:spcPts val="1200"/>
              </a:spcAft>
            </a:pPr>
            <a:r>
              <a:rPr lang="en-US" sz="1200" dirty="0">
                <a:latin typeface="Arial" panose="020B0604020202020204" pitchFamily="34" charset="0"/>
                <a:ea typeface="Times New Roman" panose="02020603050405020304" pitchFamily="18" charset="0"/>
              </a:rPr>
              <a:t>(b)	A description of the project area, description of units in the project.</a:t>
            </a:r>
            <a:endParaRPr lang="en-US" sz="1200" dirty="0">
              <a:latin typeface="Times New Roman" panose="02020603050405020304" pitchFamily="18" charset="0"/>
              <a:ea typeface="Times New Roman" panose="02020603050405020304" pitchFamily="18" charset="0"/>
            </a:endParaRPr>
          </a:p>
          <a:p>
            <a:pPr marL="228600" marR="0" algn="just">
              <a:spcBef>
                <a:spcPts val="0"/>
              </a:spcBef>
              <a:spcAft>
                <a:spcPts val="1200"/>
              </a:spcAft>
            </a:pPr>
            <a:r>
              <a:rPr lang="en-US" sz="1200" dirty="0">
                <a:latin typeface="Arial" panose="020B0604020202020204" pitchFamily="34" charset="0"/>
                <a:ea typeface="Times New Roman" panose="02020603050405020304" pitchFamily="18" charset="0"/>
              </a:rPr>
              <a:t>(c)	Set forth the architectural and site plans as required.</a:t>
            </a:r>
            <a:endParaRPr lang="en-US" sz="1200" dirty="0">
              <a:latin typeface="Times New Roman" panose="02020603050405020304" pitchFamily="18" charset="0"/>
              <a:ea typeface="Times New Roman" panose="02020603050405020304" pitchFamily="18" charset="0"/>
            </a:endParaRPr>
          </a:p>
          <a:p>
            <a:pPr marL="228600" marR="0" algn="just">
              <a:spcBef>
                <a:spcPts val="0"/>
              </a:spcBef>
              <a:spcAft>
                <a:spcPts val="1200"/>
              </a:spcAft>
            </a:pPr>
            <a:r>
              <a:rPr lang="en-US" sz="1200" dirty="0">
                <a:latin typeface="Arial" panose="020B0604020202020204" pitchFamily="34" charset="0"/>
                <a:ea typeface="Times New Roman" panose="02020603050405020304" pitchFamily="18" charset="0"/>
              </a:rPr>
              <a:t>(d)	A statement of architect or engineer for the estimated cost of the project.</a:t>
            </a:r>
            <a:endParaRPr lang="en-US" sz="1200" dirty="0">
              <a:latin typeface="Times New Roman" panose="02020603050405020304" pitchFamily="18" charset="0"/>
              <a:ea typeface="Times New Roman" panose="02020603050405020304" pitchFamily="18" charset="0"/>
            </a:endParaRPr>
          </a:p>
          <a:p>
            <a:pPr marL="228600" marR="0" algn="just">
              <a:spcBef>
                <a:spcPts val="0"/>
              </a:spcBef>
              <a:spcAft>
                <a:spcPts val="1200"/>
              </a:spcAft>
            </a:pPr>
            <a:r>
              <a:rPr lang="en-US" sz="1200" dirty="0">
                <a:latin typeface="Arial" panose="020B0604020202020204" pitchFamily="34" charset="0"/>
                <a:ea typeface="Times New Roman" panose="02020603050405020304" pitchFamily="18" charset="0"/>
              </a:rPr>
              <a:t>(e)	Source, method and amount of money to be invested in the project by the applicant or others.</a:t>
            </a:r>
            <a:endParaRPr lang="en-US" sz="1200" dirty="0">
              <a:latin typeface="Times New Roman" panose="02020603050405020304" pitchFamily="18" charset="0"/>
              <a:ea typeface="Times New Roman" panose="02020603050405020304" pitchFamily="18" charset="0"/>
            </a:endParaRPr>
          </a:p>
          <a:p>
            <a:pPr marL="228600" marR="0" algn="just">
              <a:spcBef>
                <a:spcPts val="0"/>
              </a:spcBef>
              <a:spcAft>
                <a:spcPts val="1200"/>
              </a:spcAft>
            </a:pPr>
            <a:r>
              <a:rPr lang="en-US" sz="1200" dirty="0">
                <a:latin typeface="Arial" panose="020B0604020202020204" pitchFamily="34" charset="0"/>
                <a:ea typeface="Times New Roman" panose="02020603050405020304" pitchFamily="18" charset="0"/>
              </a:rPr>
              <a:t> (f)	A fiscal plan with:</a:t>
            </a:r>
            <a:endParaRPr lang="en-US" sz="1200" dirty="0">
              <a:latin typeface="Times New Roman" panose="02020603050405020304" pitchFamily="18" charset="0"/>
              <a:ea typeface="Times New Roman" panose="02020603050405020304" pitchFamily="18" charset="0"/>
            </a:endParaRPr>
          </a:p>
          <a:p>
            <a:pPr algn="just">
              <a:spcAft>
                <a:spcPts val="1200"/>
              </a:spcAft>
            </a:pPr>
            <a:r>
              <a:rPr lang="en-US" sz="1200" dirty="0">
                <a:latin typeface="Arial" panose="020B0604020202020204" pitchFamily="34" charset="0"/>
                <a:ea typeface="Times New Roman" panose="02020603050405020304" pitchFamily="18" charset="0"/>
              </a:rPr>
              <a:t>	- estimate of AGR;</a:t>
            </a:r>
            <a:endParaRPr lang="en-US" sz="1200" dirty="0">
              <a:latin typeface="Times New Roman" panose="02020603050405020304" pitchFamily="18" charset="0"/>
              <a:ea typeface="Times New Roman" panose="02020603050405020304" pitchFamily="18" charset="0"/>
            </a:endParaRPr>
          </a:p>
          <a:p>
            <a:pPr algn="just">
              <a:spcAft>
                <a:spcPts val="1200"/>
              </a:spcAft>
            </a:pPr>
            <a:r>
              <a:rPr lang="en-US" sz="1200" dirty="0">
                <a:latin typeface="Arial" panose="020B0604020202020204" pitchFamily="34" charset="0"/>
                <a:ea typeface="Times New Roman" panose="02020603050405020304" pitchFamily="18" charset="0"/>
              </a:rPr>
              <a:t>	- estimate of expenses;</a:t>
            </a:r>
            <a:endParaRPr lang="en-US" sz="1200" dirty="0">
              <a:latin typeface="Times New Roman" panose="02020603050405020304" pitchFamily="18" charset="0"/>
              <a:ea typeface="Times New Roman" panose="02020603050405020304" pitchFamily="18" charset="0"/>
            </a:endParaRPr>
          </a:p>
          <a:p>
            <a:pPr algn="just">
              <a:spcAft>
                <a:spcPts val="1200"/>
              </a:spcAft>
            </a:pPr>
            <a:r>
              <a:rPr lang="en-US" sz="1200" dirty="0">
                <a:latin typeface="Arial" panose="020B0604020202020204" pitchFamily="34" charset="0"/>
                <a:ea typeface="Times New Roman" panose="02020603050405020304" pitchFamily="18" charset="0"/>
              </a:rPr>
              <a:t>	- estimate of interest and debt service;</a:t>
            </a:r>
            <a:endParaRPr lang="en-US" sz="1200" dirty="0">
              <a:latin typeface="Times New Roman" panose="02020603050405020304" pitchFamily="18" charset="0"/>
              <a:ea typeface="Times New Roman" panose="02020603050405020304" pitchFamily="18" charset="0"/>
            </a:endParaRPr>
          </a:p>
          <a:p>
            <a:pPr algn="just">
              <a:spcAft>
                <a:spcPts val="1200"/>
              </a:spcAft>
            </a:pPr>
            <a:r>
              <a:rPr lang="en-US" sz="1200" dirty="0">
                <a:latin typeface="Arial" panose="020B0604020202020204" pitchFamily="34" charset="0"/>
                <a:ea typeface="Times New Roman" panose="02020603050405020304" pitchFamily="18" charset="0"/>
              </a:rPr>
              <a:t>	- estimate of reserves; and</a:t>
            </a:r>
            <a:endParaRPr lang="en-US" sz="1200" dirty="0">
              <a:latin typeface="Times New Roman" panose="02020603050405020304" pitchFamily="18" charset="0"/>
              <a:ea typeface="Times New Roman" panose="02020603050405020304" pitchFamily="18" charset="0"/>
            </a:endParaRPr>
          </a:p>
          <a:p>
            <a:pPr algn="just">
              <a:spcAft>
                <a:spcPts val="1200"/>
              </a:spcAft>
            </a:pPr>
            <a:r>
              <a:rPr lang="en-US" sz="1200" dirty="0">
                <a:latin typeface="Arial" panose="020B0604020202020204" pitchFamily="34" charset="0"/>
                <a:ea typeface="Times New Roman" panose="02020603050405020304" pitchFamily="18" charset="0"/>
              </a:rPr>
              <a:t>	- estimate of payments to municipality if tax exemption granted. 	</a:t>
            </a:r>
            <a:endParaRPr lang="en-US" sz="1200" dirty="0">
              <a:latin typeface="Times New Roman" panose="02020603050405020304" pitchFamily="18" charset="0"/>
              <a:ea typeface="Times New Roman" panose="02020603050405020304" pitchFamily="18" charset="0"/>
            </a:endParaRPr>
          </a:p>
          <a:p>
            <a:pPr algn="just">
              <a:spcAft>
                <a:spcPts val="1200"/>
              </a:spcAft>
            </a:pPr>
            <a:r>
              <a:rPr lang="en-US" sz="1200" dirty="0">
                <a:latin typeface="Arial" panose="020B0604020202020204" pitchFamily="34" charset="0"/>
                <a:ea typeface="Times New Roman" panose="02020603050405020304" pitchFamily="18" charset="0"/>
              </a:rPr>
              <a:t>Applicant must certify to:</a:t>
            </a:r>
            <a:endParaRPr lang="en-US" sz="1200" dirty="0">
              <a:latin typeface="Times New Roman" panose="02020603050405020304" pitchFamily="18" charset="0"/>
              <a:ea typeface="Times New Roman" panose="02020603050405020304" pitchFamily="18" charset="0"/>
            </a:endParaRPr>
          </a:p>
          <a:p>
            <a:pPr algn="just">
              <a:spcAft>
                <a:spcPts val="1200"/>
              </a:spcAft>
            </a:pPr>
            <a:r>
              <a:rPr lang="en-US" sz="1200" dirty="0">
                <a:latin typeface="Arial" panose="020B0604020202020204" pitchFamily="34" charset="0"/>
                <a:ea typeface="Times New Roman" panose="02020603050405020304" pitchFamily="18" charset="0"/>
              </a:rPr>
              <a:t>	- accuracy of facts and data in application;</a:t>
            </a:r>
            <a:endParaRPr lang="en-US" sz="1200" dirty="0">
              <a:latin typeface="Times New Roman" panose="02020603050405020304" pitchFamily="18" charset="0"/>
              <a:ea typeface="Times New Roman" panose="02020603050405020304" pitchFamily="18" charset="0"/>
            </a:endParaRPr>
          </a:p>
          <a:p>
            <a:pPr algn="just">
              <a:spcAft>
                <a:spcPts val="1200"/>
              </a:spcAft>
            </a:pPr>
            <a:r>
              <a:rPr lang="en-US" sz="1200" dirty="0">
                <a:latin typeface="Arial" panose="020B0604020202020204" pitchFamily="34" charset="0"/>
                <a:ea typeface="Times New Roman" panose="02020603050405020304" pitchFamily="18" charset="0"/>
              </a:rPr>
              <a:t>	- project conforms to municipal ordinances;</a:t>
            </a:r>
            <a:endParaRPr lang="en-US" sz="1200" dirty="0">
              <a:latin typeface="Times New Roman" panose="02020603050405020304" pitchFamily="18" charset="0"/>
              <a:ea typeface="Times New Roman" panose="02020603050405020304" pitchFamily="18" charset="0"/>
            </a:endParaRPr>
          </a:p>
          <a:p>
            <a:pPr algn="just">
              <a:spcAft>
                <a:spcPts val="1200"/>
              </a:spcAft>
            </a:pPr>
            <a:r>
              <a:rPr lang="en-US" sz="1200" dirty="0">
                <a:latin typeface="Arial" panose="020B0604020202020204" pitchFamily="34" charset="0"/>
                <a:ea typeface="Times New Roman" panose="02020603050405020304" pitchFamily="18" charset="0"/>
              </a:rPr>
              <a:t>	- project complies with redevelopment plan requirements;</a:t>
            </a:r>
            <a:endParaRPr lang="en-US" sz="1200" dirty="0">
              <a:latin typeface="Times New Roman" panose="02020603050405020304" pitchFamily="18" charset="0"/>
              <a:ea typeface="Times New Roman" panose="02020603050405020304" pitchFamily="18" charset="0"/>
            </a:endParaRPr>
          </a:p>
          <a:p>
            <a:pPr algn="just">
              <a:spcAft>
                <a:spcPts val="1200"/>
              </a:spcAft>
            </a:pPr>
            <a:r>
              <a:rPr lang="en-US" sz="1200" dirty="0">
                <a:latin typeface="Arial" panose="020B0604020202020204" pitchFamily="34" charset="0"/>
                <a:ea typeface="Times New Roman" panose="02020603050405020304" pitchFamily="18" charset="0"/>
              </a:rPr>
              <a:t>	- project complied with municipality’s master plan;</a:t>
            </a:r>
            <a:endParaRPr lang="en-US" sz="1200" dirty="0">
              <a:latin typeface="Times New Roman" panose="02020603050405020304" pitchFamily="18" charset="0"/>
              <a:ea typeface="Times New Roman" panose="02020603050405020304" pitchFamily="18" charset="0"/>
            </a:endParaRPr>
          </a:p>
          <a:p>
            <a:pPr algn="just">
              <a:spcAft>
                <a:spcPts val="1200"/>
              </a:spcAft>
            </a:pPr>
            <a:r>
              <a:rPr lang="en-US" sz="1200" dirty="0">
                <a:latin typeface="Arial" panose="020B0604020202020204" pitchFamily="34" charset="0"/>
                <a:ea typeface="Times New Roman" panose="02020603050405020304" pitchFamily="18" charset="0"/>
              </a:rPr>
              <a:t>	- if low or moderate income units, a statement that they will be restricted in occupancy to only qualified occupants. </a:t>
            </a:r>
            <a:endParaRPr lang="en-US" sz="1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873198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C54021C-EF94-45E5-B43D-78CA10146168}"/>
              </a:ext>
            </a:extLst>
          </p:cNvPr>
          <p:cNvPicPr>
            <a:picLocks noChangeAspect="1"/>
          </p:cNvPicPr>
          <p:nvPr/>
        </p:nvPicPr>
        <p:blipFill>
          <a:blip r:embed="rId2"/>
          <a:stretch>
            <a:fillRect/>
          </a:stretch>
        </p:blipFill>
        <p:spPr>
          <a:xfrm>
            <a:off x="3123146" y="303696"/>
            <a:ext cx="6048846" cy="6359036"/>
          </a:xfrm>
          <a:prstGeom prst="rect">
            <a:avLst/>
          </a:prstGeom>
        </p:spPr>
      </p:pic>
    </p:spTree>
    <p:extLst>
      <p:ext uri="{BB962C8B-B14F-4D97-AF65-F5344CB8AC3E}">
        <p14:creationId xmlns:p14="http://schemas.microsoft.com/office/powerpoint/2010/main" val="31226782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4CCE-D7FD-4DB6-9908-5F46368551A5}"/>
              </a:ext>
            </a:extLst>
          </p:cNvPr>
          <p:cNvSpPr>
            <a:spLocks noGrp="1"/>
          </p:cNvSpPr>
          <p:nvPr>
            <p:ph type="title"/>
          </p:nvPr>
        </p:nvSpPr>
        <p:spPr>
          <a:xfrm>
            <a:off x="838200" y="116683"/>
            <a:ext cx="10515600" cy="633251"/>
          </a:xfrm>
        </p:spPr>
        <p:txBody>
          <a:bodyPr>
            <a:normAutofit/>
          </a:bodyPr>
          <a:lstStyle/>
          <a:p>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2F86E5B7-FDD8-4C32-8213-C7765FE9EF44}"/>
              </a:ext>
            </a:extLst>
          </p:cNvPr>
          <p:cNvSpPr/>
          <p:nvPr/>
        </p:nvSpPr>
        <p:spPr>
          <a:xfrm>
            <a:off x="838200" y="1010522"/>
            <a:ext cx="6096000" cy="954107"/>
          </a:xfrm>
          <a:prstGeom prst="rect">
            <a:avLst/>
          </a:prstGeom>
        </p:spPr>
        <p:txBody>
          <a:bodyPr>
            <a:spAutoFit/>
          </a:bodyPr>
          <a:lstStyle/>
          <a:p>
            <a:pPr algn="just">
              <a:spcAft>
                <a:spcPts val="1200"/>
              </a:spcAft>
            </a:pPr>
            <a:r>
              <a:rPr lang="en-US" sz="1200" b="1" i="1" dirty="0">
                <a:latin typeface="Arial" panose="020B0604020202020204" pitchFamily="34" charset="0"/>
                <a:ea typeface="Times New Roman" panose="02020603050405020304" pitchFamily="18" charset="0"/>
              </a:rPr>
              <a:t>Where does the applicant file its tax exemption application?</a:t>
            </a:r>
            <a:endParaRPr lang="en-US" sz="1200" dirty="0">
              <a:latin typeface="Times New Roman" panose="02020603050405020304" pitchFamily="18" charset="0"/>
              <a:ea typeface="Times New Roman" panose="02020603050405020304" pitchFamily="18" charset="0"/>
            </a:endParaRPr>
          </a:p>
          <a:p>
            <a:pPr algn="just">
              <a:spcAft>
                <a:spcPts val="1200"/>
              </a:spcAft>
            </a:pPr>
            <a:r>
              <a:rPr lang="en-US" sz="1200" dirty="0">
                <a:latin typeface="Arial" panose="020B0604020202020204" pitchFamily="34" charset="0"/>
                <a:ea typeface="Times New Roman" panose="02020603050405020304" pitchFamily="18" charset="0"/>
              </a:rPr>
              <a:t> Application shall be addressed to and filed with:</a:t>
            </a:r>
            <a:endParaRPr lang="en-US" sz="1200" dirty="0">
              <a:latin typeface="Times New Roman" panose="02020603050405020304" pitchFamily="18" charset="0"/>
              <a:ea typeface="Times New Roman" panose="02020603050405020304" pitchFamily="18" charset="0"/>
            </a:endParaRPr>
          </a:p>
          <a:p>
            <a:pPr algn="just">
              <a:spcAft>
                <a:spcPts val="1200"/>
              </a:spcAft>
            </a:pPr>
            <a:r>
              <a:rPr lang="en-US" sz="1200" dirty="0">
                <a:latin typeface="Arial" panose="020B0604020202020204" pitchFamily="34" charset="0"/>
                <a:ea typeface="Times New Roman" panose="02020603050405020304" pitchFamily="18" charset="0"/>
              </a:rPr>
              <a:t>“The Mayor or other Chief Executive Officer” for the municipality  </a:t>
            </a:r>
            <a:r>
              <a:rPr lang="en-US" sz="1200" u="sng" dirty="0">
                <a:latin typeface="Arial" panose="020B0604020202020204" pitchFamily="34" charset="0"/>
                <a:ea typeface="Times New Roman" panose="02020603050405020304" pitchFamily="18" charset="0"/>
              </a:rPr>
              <a:t>N.J.S.A</a:t>
            </a:r>
            <a:r>
              <a:rPr lang="en-US" sz="1200" dirty="0">
                <a:latin typeface="Arial" panose="020B0604020202020204" pitchFamily="34" charset="0"/>
                <a:ea typeface="Times New Roman" panose="02020603050405020304" pitchFamily="18" charset="0"/>
              </a:rPr>
              <a:t>. 40A:20-8.</a:t>
            </a:r>
            <a:endParaRPr lang="en-US" sz="1200" dirty="0">
              <a:latin typeface="Times New Roman" panose="02020603050405020304" pitchFamily="18" charset="0"/>
              <a:ea typeface="Times New Roman" panose="02020603050405020304" pitchFamily="18" charset="0"/>
            </a:endParaRPr>
          </a:p>
        </p:txBody>
      </p:sp>
      <p:sp>
        <p:nvSpPr>
          <p:cNvPr id="7" name="Rectangle 6">
            <a:extLst>
              <a:ext uri="{FF2B5EF4-FFF2-40B4-BE49-F238E27FC236}">
                <a16:creationId xmlns:a16="http://schemas.microsoft.com/office/drawing/2014/main" id="{0BEEC5B5-2CF2-4963-90F3-F13677B1B255}"/>
              </a:ext>
            </a:extLst>
          </p:cNvPr>
          <p:cNvSpPr/>
          <p:nvPr/>
        </p:nvSpPr>
        <p:spPr>
          <a:xfrm>
            <a:off x="838200" y="2085257"/>
            <a:ext cx="8139404" cy="1815882"/>
          </a:xfrm>
          <a:prstGeom prst="rect">
            <a:avLst/>
          </a:prstGeom>
        </p:spPr>
        <p:txBody>
          <a:bodyPr wrap="square">
            <a:spAutoFit/>
          </a:bodyPr>
          <a:lstStyle/>
          <a:p>
            <a:pPr algn="just">
              <a:spcAft>
                <a:spcPts val="1200"/>
              </a:spcAft>
            </a:pPr>
            <a:r>
              <a:rPr lang="en-US" sz="1200" b="1" i="1" dirty="0">
                <a:latin typeface="Arial" panose="020B0604020202020204" pitchFamily="34" charset="0"/>
                <a:ea typeface="Times New Roman" panose="02020603050405020304" pitchFamily="18" charset="0"/>
              </a:rPr>
              <a:t>What is the mayor required to do with the application?</a:t>
            </a:r>
            <a:endParaRPr lang="en-US" sz="1200" dirty="0">
              <a:latin typeface="Times New Roman" panose="02020603050405020304" pitchFamily="18" charset="0"/>
              <a:ea typeface="Times New Roman" panose="02020603050405020304" pitchFamily="18" charset="0"/>
            </a:endParaRPr>
          </a:p>
          <a:p>
            <a:pPr algn="just">
              <a:spcAft>
                <a:spcPts val="1200"/>
              </a:spcAft>
            </a:pPr>
            <a:r>
              <a:rPr lang="en-US" sz="1200" dirty="0">
                <a:latin typeface="Arial" panose="020B0604020202020204" pitchFamily="34" charset="0"/>
                <a:ea typeface="Times New Roman" panose="02020603050405020304" pitchFamily="18" charset="0"/>
              </a:rPr>
              <a:t>“Mayor … shall within 60 days of receipt… submit the application with a recommendation to the Municipal governing body.”  N.J.S.A. 40A:20-8.</a:t>
            </a:r>
            <a:endParaRPr lang="en-US" sz="1200" dirty="0">
              <a:latin typeface="Times New Roman" panose="02020603050405020304" pitchFamily="18" charset="0"/>
              <a:ea typeface="Times New Roman" panose="02020603050405020304" pitchFamily="18" charset="0"/>
            </a:endParaRPr>
          </a:p>
          <a:p>
            <a:pPr algn="just">
              <a:spcAft>
                <a:spcPts val="1200"/>
              </a:spcAft>
            </a:pPr>
            <a:r>
              <a:rPr lang="en-US" sz="1200" b="1" dirty="0">
                <a:latin typeface="Arial" panose="020B0604020202020204" pitchFamily="34" charset="0"/>
                <a:ea typeface="Times New Roman" panose="02020603050405020304" pitchFamily="18" charset="0"/>
              </a:rPr>
              <a:t>NOTE</a:t>
            </a:r>
            <a:r>
              <a:rPr lang="en-US" sz="1200" dirty="0">
                <a:latin typeface="Arial" panose="020B0604020202020204" pitchFamily="34" charset="0"/>
                <a:ea typeface="Times New Roman" panose="02020603050405020304" pitchFamily="18" charset="0"/>
              </a:rPr>
              <a:t>:   referring to a complete application. </a:t>
            </a:r>
            <a:endParaRPr lang="en-US" sz="1200" dirty="0">
              <a:latin typeface="Times New Roman" panose="02020603050405020304" pitchFamily="18" charset="0"/>
              <a:ea typeface="Times New Roman" panose="02020603050405020304" pitchFamily="18" charset="0"/>
            </a:endParaRPr>
          </a:p>
          <a:p>
            <a:pPr algn="just">
              <a:spcAft>
                <a:spcPts val="1200"/>
              </a:spcAft>
            </a:pPr>
            <a:r>
              <a:rPr lang="en-US" sz="1200" b="1" dirty="0">
                <a:latin typeface="Arial" panose="020B0604020202020204" pitchFamily="34" charset="0"/>
                <a:ea typeface="Times New Roman" panose="02020603050405020304" pitchFamily="18" charset="0"/>
              </a:rPr>
              <a:t>NOTE:  </a:t>
            </a:r>
            <a:r>
              <a:rPr lang="en-US" sz="1200" dirty="0">
                <a:latin typeface="Arial" panose="020B0604020202020204" pitchFamily="34" charset="0"/>
                <a:ea typeface="Times New Roman" panose="02020603050405020304" pitchFamily="18" charset="0"/>
              </a:rPr>
              <a:t>mayor may send application for comment and advice to other municipal officials and consultants </a:t>
            </a:r>
            <a:endParaRPr lang="en-US" sz="1200" dirty="0">
              <a:latin typeface="Times New Roman" panose="02020603050405020304" pitchFamily="18" charset="0"/>
              <a:ea typeface="Times New Roman" panose="02020603050405020304" pitchFamily="18" charset="0"/>
            </a:endParaRPr>
          </a:p>
          <a:p>
            <a:pPr algn="just">
              <a:spcAft>
                <a:spcPts val="1200"/>
              </a:spcAft>
            </a:pPr>
            <a:r>
              <a:rPr lang="en-US" sz="1200" b="1" dirty="0">
                <a:latin typeface="Arial" panose="020B0604020202020204" pitchFamily="34" charset="0"/>
                <a:ea typeface="Times New Roman" panose="02020603050405020304" pitchFamily="18" charset="0"/>
              </a:rPr>
              <a:t>NOTE:</a:t>
            </a:r>
            <a:r>
              <a:rPr lang="en-US" sz="1200" b="1" dirty="0">
                <a:latin typeface="Times New Roman" panose="02020603050405020304" pitchFamily="18" charset="0"/>
                <a:ea typeface="Times New Roman" panose="02020603050405020304" pitchFamily="18" charset="0"/>
              </a:rPr>
              <a:t> </a:t>
            </a:r>
            <a:r>
              <a:rPr lang="en-US" sz="1200" dirty="0">
                <a:latin typeface="Arial" panose="020B0604020202020204" pitchFamily="34" charset="0"/>
                <a:ea typeface="Times New Roman" panose="02020603050405020304" pitchFamily="18" charset="0"/>
              </a:rPr>
              <a:t>Administration can negotiate terms of the tax exemption applied for during 60 day period.</a:t>
            </a:r>
            <a:endParaRPr lang="en-US" sz="1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22608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4CCE-D7FD-4DB6-9908-5F46368551A5}"/>
              </a:ext>
            </a:extLst>
          </p:cNvPr>
          <p:cNvSpPr>
            <a:spLocks noGrp="1"/>
          </p:cNvSpPr>
          <p:nvPr>
            <p:ph type="title"/>
          </p:nvPr>
        </p:nvSpPr>
        <p:spPr>
          <a:xfrm>
            <a:off x="838200" y="365125"/>
            <a:ext cx="10515600" cy="633251"/>
          </a:xfrm>
        </p:spPr>
        <p:txBody>
          <a:bodyPr>
            <a:normAutofit/>
          </a:bodyPr>
          <a:lstStyle/>
          <a:p>
            <a:r>
              <a:rPr lang="en-US" sz="2400" b="1" dirty="0">
                <a:latin typeface="Arial" panose="020B0604020202020204" pitchFamily="34" charset="0"/>
                <a:ea typeface="Times New Roman" panose="02020603050405020304" pitchFamily="18" charset="0"/>
              </a:rPr>
              <a:t>What must be in a Financial Agreement?</a:t>
            </a:r>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B3C34EFD-56FC-406E-99C7-599EBD094A9A}"/>
              </a:ext>
            </a:extLst>
          </p:cNvPr>
          <p:cNvSpPr/>
          <p:nvPr/>
        </p:nvSpPr>
        <p:spPr>
          <a:xfrm>
            <a:off x="838200" y="998376"/>
            <a:ext cx="10173478" cy="3877985"/>
          </a:xfrm>
          <a:prstGeom prst="rect">
            <a:avLst/>
          </a:prstGeom>
        </p:spPr>
        <p:txBody>
          <a:bodyPr wrap="square">
            <a:spAutoFit/>
          </a:bodyPr>
          <a:lstStyle/>
          <a:p>
            <a:pPr>
              <a:lnSpc>
                <a:spcPct val="150000"/>
              </a:lnSpc>
            </a:pPr>
            <a:r>
              <a:rPr lang="en-US" sz="1200" dirty="0">
                <a:latin typeface="Arial" panose="020B0604020202020204" pitchFamily="34" charset="0"/>
                <a:ea typeface="Times New Roman" panose="02020603050405020304" pitchFamily="18" charset="0"/>
              </a:rPr>
              <a:t> </a:t>
            </a:r>
            <a:endParaRPr lang="en-US" sz="1200" dirty="0">
              <a:latin typeface="Times New Roman" panose="02020603050405020304" pitchFamily="18" charset="0"/>
              <a:ea typeface="Times New Roman" panose="02020603050405020304" pitchFamily="18" charset="0"/>
            </a:endParaRPr>
          </a:p>
          <a:p>
            <a:pPr marL="171450" indent="-171450">
              <a:lnSpc>
                <a:spcPct val="150000"/>
              </a:lnSpc>
              <a:buFontTx/>
              <a:buChar char="-"/>
            </a:pPr>
            <a:r>
              <a:rPr lang="en-US" sz="1200" dirty="0">
                <a:latin typeface="Arial" panose="020B0604020202020204" pitchFamily="34" charset="0"/>
                <a:ea typeface="Times New Roman" panose="02020603050405020304" pitchFamily="18" charset="0"/>
              </a:rPr>
              <a:t>Description of land and/or improvements</a:t>
            </a:r>
            <a:endParaRPr lang="en-US" sz="1200" dirty="0">
              <a:latin typeface="Times New Roman" panose="02020603050405020304" pitchFamily="18" charset="0"/>
              <a:ea typeface="Times New Roman" panose="02020603050405020304" pitchFamily="18" charset="0"/>
            </a:endParaRPr>
          </a:p>
          <a:p>
            <a:pPr>
              <a:lnSpc>
                <a:spcPct val="150000"/>
              </a:lnSpc>
            </a:pPr>
            <a:r>
              <a:rPr lang="en-US" sz="1200" dirty="0">
                <a:latin typeface="Arial" panose="020B0604020202020204" pitchFamily="34" charset="0"/>
                <a:ea typeface="Times New Roman" panose="02020603050405020304" pitchFamily="18" charset="0"/>
              </a:rPr>
              <a:t>- Permit municipality to inspect project and entity’s books and records.</a:t>
            </a:r>
            <a:endParaRPr lang="en-US" sz="1200" dirty="0">
              <a:latin typeface="Times New Roman" panose="02020603050405020304" pitchFamily="18" charset="0"/>
              <a:ea typeface="Times New Roman" panose="02020603050405020304" pitchFamily="18" charset="0"/>
            </a:endParaRPr>
          </a:p>
          <a:p>
            <a:pPr>
              <a:lnSpc>
                <a:spcPct val="150000"/>
              </a:lnSpc>
            </a:pPr>
            <a:r>
              <a:rPr lang="en-US" sz="1200" dirty="0">
                <a:latin typeface="Arial" panose="020B0604020202020204" pitchFamily="34" charset="0"/>
                <a:ea typeface="Times New Roman" panose="02020603050405020304" pitchFamily="18" charset="0"/>
              </a:rPr>
              <a:t>- dispute resolution</a:t>
            </a:r>
            <a:endParaRPr lang="en-US" sz="1200" dirty="0">
              <a:latin typeface="Times New Roman" panose="02020603050405020304" pitchFamily="18" charset="0"/>
              <a:ea typeface="Times New Roman" panose="02020603050405020304" pitchFamily="18" charset="0"/>
            </a:endParaRPr>
          </a:p>
          <a:p>
            <a:pPr>
              <a:lnSpc>
                <a:spcPct val="150000"/>
              </a:lnSpc>
            </a:pPr>
            <a:r>
              <a:rPr lang="en-US" sz="1200" dirty="0">
                <a:latin typeface="Arial" panose="020B0604020202020204" pitchFamily="34" charset="0"/>
                <a:ea typeface="Times New Roman" panose="02020603050405020304" pitchFamily="18" charset="0"/>
              </a:rPr>
              <a:t>- termination provision </a:t>
            </a:r>
            <a:endParaRPr lang="en-US" sz="1200" dirty="0">
              <a:latin typeface="Times New Roman" panose="02020603050405020304" pitchFamily="18" charset="0"/>
              <a:ea typeface="Times New Roman" panose="02020603050405020304" pitchFamily="18" charset="0"/>
            </a:endParaRPr>
          </a:p>
          <a:p>
            <a:pPr>
              <a:lnSpc>
                <a:spcPct val="150000"/>
              </a:lnSpc>
            </a:pPr>
            <a:r>
              <a:rPr lang="en-US" sz="1200" dirty="0">
                <a:latin typeface="Arial" panose="020B0604020202020204" pitchFamily="34" charset="0"/>
                <a:ea typeface="Times New Roman" panose="02020603050405020304" pitchFamily="18" charset="0"/>
              </a:rPr>
              <a:t>- method of computing gross revenue</a:t>
            </a:r>
            <a:endParaRPr lang="en-US" sz="1200" dirty="0">
              <a:latin typeface="Times New Roman" panose="02020603050405020304" pitchFamily="18" charset="0"/>
              <a:ea typeface="Times New Roman" panose="02020603050405020304" pitchFamily="18" charset="0"/>
            </a:endParaRPr>
          </a:p>
          <a:p>
            <a:pPr>
              <a:lnSpc>
                <a:spcPct val="150000"/>
              </a:lnSpc>
            </a:pPr>
            <a:r>
              <a:rPr lang="en-US" sz="1200" dirty="0">
                <a:latin typeface="Arial" panose="020B0604020202020204" pitchFamily="34" charset="0"/>
                <a:ea typeface="Times New Roman" panose="02020603050405020304" pitchFamily="18" charset="0"/>
              </a:rPr>
              <a:t>- estimated Total Project Cost</a:t>
            </a:r>
            <a:endParaRPr lang="en-US" sz="1200" dirty="0">
              <a:latin typeface="Times New Roman" panose="02020603050405020304" pitchFamily="18" charset="0"/>
              <a:ea typeface="Times New Roman" panose="02020603050405020304" pitchFamily="18" charset="0"/>
            </a:endParaRPr>
          </a:p>
          <a:p>
            <a:pPr>
              <a:lnSpc>
                <a:spcPct val="150000"/>
              </a:lnSpc>
            </a:pPr>
            <a:r>
              <a:rPr lang="en-US" sz="1200" dirty="0">
                <a:latin typeface="Arial" panose="020B0604020202020204" pitchFamily="34" charset="0"/>
                <a:ea typeface="Times New Roman" panose="02020603050405020304" pitchFamily="18" charset="0"/>
              </a:rPr>
              <a:t>- detailed representations re: use, operation, management of project</a:t>
            </a:r>
            <a:endParaRPr lang="en-US" sz="1200" dirty="0">
              <a:latin typeface="Times New Roman" panose="02020603050405020304" pitchFamily="18" charset="0"/>
              <a:ea typeface="Times New Roman" panose="02020603050405020304" pitchFamily="18" charset="0"/>
            </a:endParaRPr>
          </a:p>
          <a:p>
            <a:pPr>
              <a:lnSpc>
                <a:spcPct val="150000"/>
              </a:lnSpc>
            </a:pPr>
            <a:r>
              <a:rPr lang="en-US" sz="1200" dirty="0">
                <a:latin typeface="Arial" panose="020B0604020202020204" pitchFamily="34" charset="0"/>
                <a:ea typeface="Times New Roman" panose="02020603050405020304" pitchFamily="18" charset="0"/>
              </a:rPr>
              <a:t>- 2% administrative fee, if applicable </a:t>
            </a:r>
            <a:endParaRPr lang="en-US" sz="1200" dirty="0">
              <a:latin typeface="Times New Roman" panose="02020603050405020304" pitchFamily="18" charset="0"/>
              <a:ea typeface="Times New Roman" panose="02020603050405020304" pitchFamily="18" charset="0"/>
            </a:endParaRPr>
          </a:p>
          <a:p>
            <a:pPr>
              <a:lnSpc>
                <a:spcPct val="150000"/>
              </a:lnSpc>
            </a:pPr>
            <a:r>
              <a:rPr lang="en-US" sz="1200" dirty="0">
                <a:latin typeface="Arial" panose="020B0604020202020204" pitchFamily="34" charset="0"/>
                <a:ea typeface="Times New Roman" panose="02020603050405020304" pitchFamily="18" charset="0"/>
              </a:rPr>
              <a:t>- term</a:t>
            </a:r>
            <a:endParaRPr lang="en-US" sz="1200" dirty="0">
              <a:latin typeface="Times New Roman" panose="02020603050405020304" pitchFamily="18" charset="0"/>
              <a:ea typeface="Times New Roman" panose="02020603050405020304" pitchFamily="18" charset="0"/>
            </a:endParaRPr>
          </a:p>
          <a:p>
            <a:pPr>
              <a:lnSpc>
                <a:spcPct val="150000"/>
              </a:lnSpc>
            </a:pPr>
            <a:r>
              <a:rPr lang="en-US" sz="1200" dirty="0">
                <a:latin typeface="Arial" panose="020B0604020202020204" pitchFamily="34" charset="0"/>
                <a:ea typeface="Times New Roman" panose="02020603050405020304" pitchFamily="18" charset="0"/>
              </a:rPr>
              <a:t>- ASC formula</a:t>
            </a:r>
            <a:endParaRPr lang="en-US" sz="1200" dirty="0">
              <a:latin typeface="Times New Roman" panose="02020603050405020304" pitchFamily="18" charset="0"/>
              <a:ea typeface="Times New Roman" panose="02020603050405020304" pitchFamily="18" charset="0"/>
            </a:endParaRPr>
          </a:p>
          <a:p>
            <a:pPr>
              <a:lnSpc>
                <a:spcPct val="150000"/>
              </a:lnSpc>
            </a:pPr>
            <a:r>
              <a:rPr lang="en-US" sz="1200" dirty="0">
                <a:latin typeface="Arial" panose="020B0604020202020204" pitchFamily="34" charset="0"/>
                <a:ea typeface="Times New Roman" panose="02020603050405020304" pitchFamily="18" charset="0"/>
              </a:rPr>
              <a:t>- consent to transfer provisions</a:t>
            </a:r>
            <a:endParaRPr lang="en-US" sz="1200" dirty="0">
              <a:latin typeface="Times New Roman" panose="02020603050405020304" pitchFamily="18" charset="0"/>
              <a:ea typeface="Times New Roman" panose="02020603050405020304" pitchFamily="18" charset="0"/>
            </a:endParaRPr>
          </a:p>
          <a:p>
            <a:pPr>
              <a:lnSpc>
                <a:spcPct val="150000"/>
              </a:lnSpc>
            </a:pPr>
            <a:r>
              <a:rPr lang="en-US" sz="1200" dirty="0">
                <a:latin typeface="Arial" panose="020B0604020202020204" pitchFamily="34" charset="0"/>
                <a:ea typeface="Times New Roman" panose="02020603050405020304" pitchFamily="18" charset="0"/>
              </a:rPr>
              <a:t>- county fee</a:t>
            </a:r>
            <a:endParaRPr lang="en-US" sz="1200" dirty="0">
              <a:latin typeface="Times New Roman" panose="02020603050405020304" pitchFamily="18" charset="0"/>
              <a:ea typeface="Times New Roman" panose="02020603050405020304" pitchFamily="18" charset="0"/>
            </a:endParaRPr>
          </a:p>
          <a:p>
            <a:r>
              <a:rPr lang="en-US" sz="1200" dirty="0">
                <a:latin typeface="Arial" panose="020B0604020202020204" pitchFamily="34" charset="0"/>
                <a:ea typeface="Times New Roman" panose="02020603050405020304" pitchFamily="18" charset="0"/>
              </a:rPr>
              <a:t>- transfer administrative fee of 2% of ASC </a:t>
            </a:r>
            <a:endParaRPr lang="en-US" dirty="0"/>
          </a:p>
        </p:txBody>
      </p:sp>
    </p:spTree>
    <p:extLst>
      <p:ext uri="{BB962C8B-B14F-4D97-AF65-F5344CB8AC3E}">
        <p14:creationId xmlns:p14="http://schemas.microsoft.com/office/powerpoint/2010/main" val="32939166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19A5C2E-AC7C-42D8-B3CE-754102A06373}"/>
              </a:ext>
            </a:extLst>
          </p:cNvPr>
          <p:cNvSpPr/>
          <p:nvPr/>
        </p:nvSpPr>
        <p:spPr>
          <a:xfrm>
            <a:off x="1138335" y="382012"/>
            <a:ext cx="10664889" cy="5078313"/>
          </a:xfrm>
          <a:prstGeom prst="rect">
            <a:avLst/>
          </a:prstGeom>
        </p:spPr>
        <p:txBody>
          <a:bodyPr wrap="square">
            <a:spAutoFit/>
          </a:bodyPr>
          <a:lstStyle/>
          <a:p>
            <a:pPr algn="just">
              <a:spcAft>
                <a:spcPts val="1200"/>
              </a:spcAft>
            </a:pPr>
            <a:r>
              <a:rPr lang="en-US" b="1" dirty="0">
                <a:latin typeface="Arial" panose="020B0604020202020204" pitchFamily="34" charset="0"/>
                <a:ea typeface="Times New Roman" panose="02020603050405020304" pitchFamily="18" charset="0"/>
              </a:rPr>
              <a:t>What are excess profits?</a:t>
            </a:r>
            <a:r>
              <a:rPr lang="en-US" dirty="0">
                <a:latin typeface="Times New Roman" panose="02020603050405020304" pitchFamily="18" charset="0"/>
                <a:ea typeface="Times New Roman" panose="02020603050405020304" pitchFamily="18" charset="0"/>
              </a:rPr>
              <a:t>  </a:t>
            </a:r>
            <a:r>
              <a:rPr lang="en-US" b="1" i="1" dirty="0">
                <a:latin typeface="Arial" panose="020B0604020202020204" pitchFamily="34" charset="0"/>
                <a:ea typeface="Times New Roman" panose="02020603050405020304" pitchFamily="18" charset="0"/>
              </a:rPr>
              <a:t>N.J.S.A. 40A:20-15</a:t>
            </a:r>
            <a:endParaRPr lang="en-US" b="1" dirty="0">
              <a:latin typeface="Times New Roman" panose="02020603050405020304" pitchFamily="18" charset="0"/>
              <a:ea typeface="Times New Roman" panose="02020603050405020304" pitchFamily="18" charset="0"/>
            </a:endParaRPr>
          </a:p>
          <a:p>
            <a:pPr marL="171450" indent="-171450">
              <a:buFont typeface="Arial" pitchFamily="34" charset="0"/>
              <a:buChar char="•"/>
            </a:pPr>
            <a:r>
              <a:rPr lang="en-US" sz="1200" dirty="0">
                <a:latin typeface="Arial" panose="020B0604020202020204" pitchFamily="34" charset="0"/>
                <a:ea typeface="Times New Roman" panose="02020603050405020304" pitchFamily="18" charset="0"/>
              </a:rPr>
              <a:t> Whenever the </a:t>
            </a:r>
            <a:r>
              <a:rPr lang="en-US" sz="1200" b="1" dirty="0">
                <a:latin typeface="Arial" panose="020B0604020202020204" pitchFamily="34" charset="0"/>
                <a:ea typeface="Times New Roman" panose="02020603050405020304" pitchFamily="18" charset="0"/>
              </a:rPr>
              <a:t>“</a:t>
            </a:r>
            <a:r>
              <a:rPr lang="en-US" sz="1200" b="1" i="1" dirty="0">
                <a:latin typeface="Arial" panose="020B0604020202020204" pitchFamily="34" charset="0"/>
                <a:ea typeface="Times New Roman" panose="02020603050405020304" pitchFamily="18" charset="0"/>
              </a:rPr>
              <a:t>net profits</a:t>
            </a:r>
            <a:r>
              <a:rPr lang="en-US" sz="1200" b="1" dirty="0">
                <a:latin typeface="Arial" panose="020B0604020202020204" pitchFamily="34" charset="0"/>
                <a:ea typeface="Times New Roman" panose="02020603050405020304" pitchFamily="18" charset="0"/>
              </a:rPr>
              <a:t>”</a:t>
            </a:r>
            <a:r>
              <a:rPr lang="en-US" sz="1200" dirty="0">
                <a:latin typeface="Arial" panose="020B0604020202020204" pitchFamily="34" charset="0"/>
                <a:ea typeface="Times New Roman" panose="02020603050405020304" pitchFamily="18" charset="0"/>
              </a:rPr>
              <a:t> of the entity for the period (taken as one accounting period commencing upon completion and terminating at the end of the last fiscal year) same exceeds the </a:t>
            </a:r>
            <a:r>
              <a:rPr lang="en-US" sz="1200" b="1" i="1" dirty="0">
                <a:latin typeface="Arial" panose="020B0604020202020204" pitchFamily="34" charset="0"/>
                <a:ea typeface="Times New Roman" panose="02020603050405020304" pitchFamily="18" charset="0"/>
              </a:rPr>
              <a:t>“allowable net profits”</a:t>
            </a:r>
            <a:r>
              <a:rPr lang="en-US" sz="1200" dirty="0">
                <a:latin typeface="Arial" panose="020B0604020202020204" pitchFamily="34" charset="0"/>
                <a:ea typeface="Times New Roman" panose="02020603050405020304" pitchFamily="18" charset="0"/>
              </a:rPr>
              <a:t> for the period… the Entity shall pay the “excess net profits” to the municipality. </a:t>
            </a:r>
            <a:endParaRPr lang="en-US" sz="1200" dirty="0">
              <a:latin typeface="Times New Roman" panose="02020603050405020304" pitchFamily="18" charset="0"/>
              <a:ea typeface="Times New Roman" panose="02020603050405020304" pitchFamily="18" charset="0"/>
            </a:endParaRPr>
          </a:p>
          <a:p>
            <a:pPr algn="just">
              <a:spcAft>
                <a:spcPts val="1200"/>
              </a:spcAft>
            </a:pPr>
            <a:r>
              <a:rPr lang="en-US" sz="1200" dirty="0">
                <a:latin typeface="Times New Roman" panose="02020603050405020304" pitchFamily="18" charset="0"/>
                <a:ea typeface="Times New Roman" panose="02020603050405020304" pitchFamily="18" charset="0"/>
              </a:rPr>
              <a:t> </a:t>
            </a:r>
          </a:p>
          <a:p>
            <a:r>
              <a:rPr lang="en-US" sz="1200" b="1" dirty="0">
                <a:latin typeface="Arial" panose="020B0604020202020204" pitchFamily="34" charset="0"/>
                <a:ea typeface="Times New Roman" panose="02020603050405020304" pitchFamily="18" charset="0"/>
              </a:rPr>
              <a:t>What is net profit?</a:t>
            </a:r>
            <a:r>
              <a:rPr lang="en-US" sz="1200" dirty="0">
                <a:latin typeface="Times New Roman" panose="02020603050405020304" pitchFamily="18" charset="0"/>
                <a:ea typeface="Times New Roman" panose="02020603050405020304" pitchFamily="18" charset="0"/>
              </a:rPr>
              <a:t>  </a:t>
            </a:r>
            <a:r>
              <a:rPr lang="en-US" sz="1200" i="1" dirty="0">
                <a:latin typeface="Arial" panose="020B0604020202020204" pitchFamily="34" charset="0"/>
                <a:ea typeface="Times New Roman" panose="02020603050405020304" pitchFamily="18" charset="0"/>
              </a:rPr>
              <a:t>N.J.S.A. 40A:20-3(c)</a:t>
            </a:r>
            <a:endParaRPr lang="en-US" sz="1200" dirty="0">
              <a:latin typeface="Times New Roman" panose="02020603050405020304" pitchFamily="18" charset="0"/>
              <a:ea typeface="Times New Roman" panose="02020603050405020304" pitchFamily="18" charset="0"/>
            </a:endParaRPr>
          </a:p>
          <a:p>
            <a:r>
              <a:rPr lang="en-US" sz="1200" i="1" dirty="0">
                <a:latin typeface="Arial" panose="020B0604020202020204" pitchFamily="34" charset="0"/>
                <a:ea typeface="Times New Roman" panose="02020603050405020304" pitchFamily="18" charset="0"/>
              </a:rPr>
              <a:t> </a:t>
            </a:r>
            <a:endParaRPr lang="en-US" sz="1200" dirty="0">
              <a:latin typeface="Times New Roman" panose="02020603050405020304" pitchFamily="18" charset="0"/>
              <a:ea typeface="Times New Roman" panose="02020603050405020304" pitchFamily="18" charset="0"/>
            </a:endParaRPr>
          </a:p>
          <a:p>
            <a:r>
              <a:rPr lang="en-US" sz="1200" dirty="0">
                <a:latin typeface="Arial" panose="020B0604020202020204" pitchFamily="34" charset="0"/>
                <a:ea typeface="Times New Roman" panose="02020603050405020304" pitchFamily="18" charset="0"/>
              </a:rPr>
              <a:t>The gross revenue of the Entity less all operating and non-operating expenses determined in accordance with GAAP (generally accepted accounting principles)</a:t>
            </a:r>
            <a:endParaRPr lang="en-US" sz="1200" dirty="0">
              <a:latin typeface="Times New Roman" panose="02020603050405020304" pitchFamily="18" charset="0"/>
              <a:ea typeface="Times New Roman" panose="02020603050405020304" pitchFamily="18" charset="0"/>
            </a:endParaRPr>
          </a:p>
          <a:p>
            <a:r>
              <a:rPr lang="en-US" sz="1200" dirty="0">
                <a:latin typeface="Arial" panose="020B0604020202020204" pitchFamily="34" charset="0"/>
                <a:ea typeface="Times New Roman" panose="02020603050405020304" pitchFamily="18" charset="0"/>
              </a:rPr>
              <a:t> </a:t>
            </a:r>
            <a:endParaRPr lang="en-US" sz="1200" dirty="0">
              <a:latin typeface="Times New Roman" panose="02020603050405020304" pitchFamily="18" charset="0"/>
              <a:ea typeface="Times New Roman" panose="02020603050405020304" pitchFamily="18" charset="0"/>
            </a:endParaRPr>
          </a:p>
          <a:p>
            <a:r>
              <a:rPr lang="en-US" sz="1200" b="1" dirty="0">
                <a:latin typeface="Arial" panose="020B0604020202020204" pitchFamily="34" charset="0"/>
                <a:ea typeface="Times New Roman" panose="02020603050405020304" pitchFamily="18" charset="0"/>
              </a:rPr>
              <a:t>But:</a:t>
            </a:r>
            <a:endParaRPr lang="en-US" sz="1200" dirty="0">
              <a:latin typeface="Times New Roman" panose="02020603050405020304" pitchFamily="18" charset="0"/>
              <a:ea typeface="Times New Roman" panose="02020603050405020304" pitchFamily="18" charset="0"/>
            </a:endParaRPr>
          </a:p>
          <a:p>
            <a:r>
              <a:rPr lang="en-US" sz="1200" dirty="0">
                <a:latin typeface="Arial" panose="020B0604020202020204" pitchFamily="34" charset="0"/>
                <a:ea typeface="Times New Roman" panose="02020603050405020304" pitchFamily="18" charset="0"/>
              </a:rPr>
              <a:t> </a:t>
            </a:r>
            <a:endParaRPr lang="en-US" sz="1200" dirty="0">
              <a:latin typeface="Times New Roman" panose="02020603050405020304" pitchFamily="18" charset="0"/>
              <a:ea typeface="Times New Roman" panose="02020603050405020304" pitchFamily="18" charset="0"/>
            </a:endParaRPr>
          </a:p>
          <a:p>
            <a:r>
              <a:rPr lang="en-US" sz="1200" dirty="0">
                <a:latin typeface="Arial" panose="020B0604020202020204" pitchFamily="34" charset="0"/>
                <a:ea typeface="Times New Roman" panose="02020603050405020304" pitchFamily="18" charset="0"/>
              </a:rPr>
              <a:t>See list of expenses included in N.J.S.A. 40A:20-3(c) (1) and</a:t>
            </a:r>
            <a:endParaRPr lang="en-US" sz="1200" dirty="0">
              <a:latin typeface="Times New Roman" panose="02020603050405020304" pitchFamily="18" charset="0"/>
              <a:ea typeface="Times New Roman" panose="02020603050405020304" pitchFamily="18" charset="0"/>
            </a:endParaRPr>
          </a:p>
          <a:p>
            <a:r>
              <a:rPr lang="en-US" sz="1200" dirty="0">
                <a:latin typeface="Arial" panose="020B0604020202020204" pitchFamily="34" charset="0"/>
                <a:ea typeface="Times New Roman" panose="02020603050405020304" pitchFamily="18" charset="0"/>
              </a:rPr>
              <a:t> </a:t>
            </a:r>
            <a:endParaRPr lang="en-US" sz="1200" dirty="0">
              <a:latin typeface="Times New Roman" panose="02020603050405020304" pitchFamily="18" charset="0"/>
              <a:ea typeface="Times New Roman" panose="02020603050405020304" pitchFamily="18" charset="0"/>
            </a:endParaRPr>
          </a:p>
          <a:p>
            <a:r>
              <a:rPr lang="en-US" sz="1200" dirty="0">
                <a:latin typeface="Arial" panose="020B0604020202020204" pitchFamily="34" charset="0"/>
                <a:ea typeface="Times New Roman" panose="02020603050405020304" pitchFamily="18" charset="0"/>
              </a:rPr>
              <a:t>See list of expenses excluded in N.J.S.A. 40A20-3(c) (2).</a:t>
            </a:r>
            <a:endParaRPr lang="en-US" sz="1200" dirty="0">
              <a:latin typeface="Times New Roman" panose="02020603050405020304" pitchFamily="18" charset="0"/>
              <a:ea typeface="Times New Roman" panose="02020603050405020304" pitchFamily="18" charset="0"/>
            </a:endParaRPr>
          </a:p>
          <a:p>
            <a:pPr algn="just">
              <a:spcAft>
                <a:spcPts val="1200"/>
              </a:spcAft>
            </a:pPr>
            <a:r>
              <a:rPr lang="en-US" sz="1200" dirty="0">
                <a:latin typeface="Times New Roman" panose="02020603050405020304" pitchFamily="18" charset="0"/>
                <a:ea typeface="Times New Roman" panose="02020603050405020304" pitchFamily="18" charset="0"/>
              </a:rPr>
              <a:t> </a:t>
            </a:r>
          </a:p>
          <a:p>
            <a:r>
              <a:rPr lang="en-US" sz="1200" b="1" dirty="0">
                <a:latin typeface="Arial" panose="020B0604020202020204" pitchFamily="34" charset="0"/>
                <a:ea typeface="Times New Roman" panose="02020603050405020304" pitchFamily="18" charset="0"/>
              </a:rPr>
              <a:t>What are allowable Net Profits? </a:t>
            </a:r>
            <a:r>
              <a:rPr lang="en-US" sz="1200" i="1" dirty="0">
                <a:latin typeface="Arial" panose="020B0604020202020204" pitchFamily="34" charset="0"/>
                <a:ea typeface="Times New Roman" panose="02020603050405020304" pitchFamily="18" charset="0"/>
              </a:rPr>
              <a:t>N.J.S.A. 40A:20-3(b)</a:t>
            </a:r>
            <a:endParaRPr lang="en-US" sz="1200" dirty="0">
              <a:latin typeface="Times New Roman" panose="02020603050405020304" pitchFamily="18" charset="0"/>
              <a:ea typeface="Times New Roman" panose="02020603050405020304" pitchFamily="18" charset="0"/>
            </a:endParaRPr>
          </a:p>
          <a:p>
            <a:endParaRPr lang="en-US" sz="1200" dirty="0">
              <a:latin typeface="Times New Roman" panose="02020603050405020304" pitchFamily="18" charset="0"/>
              <a:ea typeface="Times New Roman" panose="02020603050405020304" pitchFamily="18" charset="0"/>
            </a:endParaRPr>
          </a:p>
          <a:p>
            <a:r>
              <a:rPr lang="en-US" sz="1200" dirty="0">
                <a:latin typeface="Arial" panose="020B0604020202020204" pitchFamily="34" charset="0"/>
                <a:ea typeface="Times New Roman" panose="02020603050405020304" pitchFamily="18" charset="0"/>
              </a:rPr>
              <a:t>Take the </a:t>
            </a:r>
            <a:r>
              <a:rPr lang="en-US" sz="1200" b="1" i="1" dirty="0">
                <a:latin typeface="Arial" panose="020B0604020202020204" pitchFamily="34" charset="0"/>
                <a:ea typeface="Times New Roman" panose="02020603050405020304" pitchFamily="18" charset="0"/>
              </a:rPr>
              <a:t>allowable profit rate</a:t>
            </a:r>
            <a:r>
              <a:rPr lang="en-US" sz="1200" dirty="0">
                <a:latin typeface="Arial" panose="020B0604020202020204" pitchFamily="34" charset="0"/>
                <a:ea typeface="Times New Roman" panose="02020603050405020304" pitchFamily="18" charset="0"/>
              </a:rPr>
              <a:t> and apply it to the “Total Project Cost.”</a:t>
            </a:r>
            <a:endParaRPr lang="en-US" sz="1200" dirty="0">
              <a:latin typeface="Times New Roman" panose="02020603050405020304" pitchFamily="18" charset="0"/>
              <a:ea typeface="Times New Roman" panose="02020603050405020304" pitchFamily="18" charset="0"/>
            </a:endParaRPr>
          </a:p>
          <a:p>
            <a:r>
              <a:rPr lang="en-US" sz="1200" dirty="0">
                <a:latin typeface="Arial" panose="020B0604020202020204" pitchFamily="34" charset="0"/>
                <a:ea typeface="Times New Roman" panose="02020603050405020304" pitchFamily="18" charset="0"/>
              </a:rPr>
              <a:t> </a:t>
            </a:r>
            <a:endParaRPr lang="en-US" sz="1200" dirty="0">
              <a:latin typeface="Times New Roman" panose="02020603050405020304" pitchFamily="18" charset="0"/>
              <a:ea typeface="Times New Roman" panose="02020603050405020304" pitchFamily="18" charset="0"/>
            </a:endParaRPr>
          </a:p>
          <a:p>
            <a:r>
              <a:rPr lang="en-US" sz="1200" dirty="0">
                <a:latin typeface="Times New Roman" panose="02020603050405020304" pitchFamily="18" charset="0"/>
                <a:ea typeface="Times New Roman" panose="02020603050405020304" pitchFamily="18" charset="0"/>
              </a:rPr>
              <a:t> </a:t>
            </a:r>
          </a:p>
          <a:p>
            <a:r>
              <a:rPr lang="en-US" sz="1200" b="1" dirty="0">
                <a:latin typeface="Arial" panose="020B0604020202020204" pitchFamily="34" charset="0"/>
                <a:ea typeface="Times New Roman" panose="02020603050405020304" pitchFamily="18" charset="0"/>
              </a:rPr>
              <a:t>What is the Allowable Profit Rate? </a:t>
            </a:r>
            <a:r>
              <a:rPr lang="en-US" sz="1200" i="1" dirty="0">
                <a:latin typeface="Arial" panose="020B0604020202020204" pitchFamily="34" charset="0"/>
                <a:ea typeface="Times New Roman" panose="02020603050405020304" pitchFamily="18" charset="0"/>
              </a:rPr>
              <a:t>N.J.S.A. 40A:20-(b)</a:t>
            </a:r>
            <a:endParaRPr lang="en-US" sz="1200" dirty="0">
              <a:latin typeface="Times New Roman" panose="02020603050405020304" pitchFamily="18" charset="0"/>
              <a:ea typeface="Times New Roman" panose="02020603050405020304" pitchFamily="18" charset="0"/>
            </a:endParaRPr>
          </a:p>
          <a:p>
            <a:r>
              <a:rPr lang="en-US" sz="1200" dirty="0">
                <a:latin typeface="Arial" panose="020B0604020202020204" pitchFamily="34" charset="0"/>
                <a:ea typeface="Times New Roman" panose="02020603050405020304" pitchFamily="18" charset="0"/>
              </a:rPr>
              <a:t>  </a:t>
            </a:r>
            <a:endParaRPr lang="en-US" sz="1200" dirty="0">
              <a:latin typeface="Times New Roman" panose="02020603050405020304" pitchFamily="18" charset="0"/>
              <a:ea typeface="Times New Roman" panose="02020603050405020304" pitchFamily="18" charset="0"/>
            </a:endParaRPr>
          </a:p>
          <a:p>
            <a:r>
              <a:rPr lang="en-US" sz="1200" dirty="0">
                <a:latin typeface="Arial" panose="020B0604020202020204" pitchFamily="34" charset="0"/>
                <a:ea typeface="Times New Roman" panose="02020603050405020304" pitchFamily="18" charset="0"/>
              </a:rPr>
              <a:t>Use the greater of 12% or the Entity’s permanent mortgage rate plus 1.25%</a:t>
            </a:r>
            <a:endParaRPr lang="en-US" sz="1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80461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B8893-5E11-45FF-8AD9-8E4648210C62}"/>
              </a:ext>
            </a:extLst>
          </p:cNvPr>
          <p:cNvSpPr>
            <a:spLocks noGrp="1"/>
          </p:cNvSpPr>
          <p:nvPr>
            <p:ph type="title"/>
          </p:nvPr>
        </p:nvSpPr>
        <p:spPr/>
        <p:txBody>
          <a:bodyPr>
            <a:normAutofit/>
          </a:bodyPr>
          <a:lstStyle/>
          <a:p>
            <a:pPr algn="ctr"/>
            <a:r>
              <a:rPr lang="en-US" sz="6000" b="1" dirty="0"/>
              <a:t>WHAT TYPE?</a:t>
            </a:r>
          </a:p>
        </p:txBody>
      </p:sp>
      <p:sp>
        <p:nvSpPr>
          <p:cNvPr id="3" name="Content Placeholder 2">
            <a:extLst>
              <a:ext uri="{FF2B5EF4-FFF2-40B4-BE49-F238E27FC236}">
                <a16:creationId xmlns:a16="http://schemas.microsoft.com/office/drawing/2014/main" id="{C9C9FB0E-43EB-4C57-A7F6-3223B968339B}"/>
              </a:ext>
            </a:extLst>
          </p:cNvPr>
          <p:cNvSpPr>
            <a:spLocks noGrp="1"/>
          </p:cNvSpPr>
          <p:nvPr>
            <p:ph idx="1"/>
          </p:nvPr>
        </p:nvSpPr>
        <p:spPr/>
        <p:txBody>
          <a:bodyPr/>
          <a:lstStyle/>
          <a:p>
            <a:r>
              <a:rPr lang="en-US" sz="3200" dirty="0"/>
              <a:t>Most Common:  Municipality (95%; County 5%; Schools Zilch)***(to keep peace, sometimes schools included)</a:t>
            </a:r>
          </a:p>
          <a:p>
            <a:r>
              <a:rPr lang="en-US" sz="3200" dirty="0"/>
              <a:t>During the Term… in lieu of any taxes to be paid on buildings and improvements… and to the extent authorized… on land, the URE shall make payment to the municipality of an annual service charge, which shall remit a portion of the revenue to the county…” In addition, the municipality may assess an administrative fee not to exceed 2% of annual service charge. N.J.S.A. 40A:20-12(b). </a:t>
            </a:r>
          </a:p>
          <a:p>
            <a:endParaRPr lang="en-US" dirty="0"/>
          </a:p>
        </p:txBody>
      </p:sp>
    </p:spTree>
    <p:extLst>
      <p:ext uri="{BB962C8B-B14F-4D97-AF65-F5344CB8AC3E}">
        <p14:creationId xmlns:p14="http://schemas.microsoft.com/office/powerpoint/2010/main" val="18384185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4CCE-D7FD-4DB6-9908-5F46368551A5}"/>
              </a:ext>
            </a:extLst>
          </p:cNvPr>
          <p:cNvSpPr>
            <a:spLocks noGrp="1"/>
          </p:cNvSpPr>
          <p:nvPr>
            <p:ph type="title"/>
          </p:nvPr>
        </p:nvSpPr>
        <p:spPr>
          <a:xfrm>
            <a:off x="838200" y="365125"/>
            <a:ext cx="10515600" cy="633251"/>
          </a:xfrm>
        </p:spPr>
        <p:txBody>
          <a:bodyPr>
            <a:normAutofit/>
          </a:bodyPr>
          <a:lstStyle/>
          <a:p>
            <a:r>
              <a:rPr lang="en-US" sz="2400" b="1" dirty="0">
                <a:latin typeface="Arial" panose="020B0604020202020204" pitchFamily="34" charset="0"/>
                <a:ea typeface="Times New Roman" panose="02020603050405020304" pitchFamily="18" charset="0"/>
              </a:rPr>
              <a:t>Does a URE have reporting obligations?</a:t>
            </a:r>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6F41A78-652C-4E8A-9535-5382D89F20F8}"/>
              </a:ext>
            </a:extLst>
          </p:cNvPr>
          <p:cNvSpPr/>
          <p:nvPr/>
        </p:nvSpPr>
        <p:spPr>
          <a:xfrm>
            <a:off x="838199" y="998376"/>
            <a:ext cx="9994641" cy="5393336"/>
          </a:xfrm>
          <a:prstGeom prst="rect">
            <a:avLst/>
          </a:prstGeom>
        </p:spPr>
        <p:txBody>
          <a:bodyPr wrap="square">
            <a:spAutoFit/>
          </a:bodyPr>
          <a:lstStyle/>
          <a:p>
            <a:pPr algn="just">
              <a:spcAft>
                <a:spcPts val="1200"/>
              </a:spcAft>
            </a:pPr>
            <a:r>
              <a:rPr lang="en-US" sz="1400" u="sng" dirty="0">
                <a:latin typeface="Arial" panose="020B0604020202020204" pitchFamily="34" charset="0"/>
                <a:ea typeface="Times New Roman" panose="02020603050405020304" pitchFamily="18" charset="0"/>
              </a:rPr>
              <a:t>Annual Audit Financial Statement</a:t>
            </a:r>
            <a:endParaRPr lang="en-US" sz="1400" dirty="0">
              <a:latin typeface="Times New Roman" panose="02020603050405020304" pitchFamily="18" charset="0"/>
              <a:ea typeface="Times New Roman" panose="02020603050405020304" pitchFamily="18" charset="0"/>
            </a:endParaRPr>
          </a:p>
          <a:p>
            <a:pPr algn="just">
              <a:spcAft>
                <a:spcPts val="1200"/>
              </a:spcAft>
            </a:pPr>
            <a:r>
              <a:rPr lang="en-US" sz="1400" dirty="0">
                <a:latin typeface="Arial" panose="020B0604020202020204" pitchFamily="34" charset="0"/>
                <a:ea typeface="Times New Roman" panose="02020603050405020304" pitchFamily="18" charset="0"/>
              </a:rPr>
              <a:t>N.J.S.A. 40A:20-3 (c)</a:t>
            </a:r>
            <a:endParaRPr lang="en-US" sz="1400" dirty="0">
              <a:latin typeface="Times New Roman" panose="02020603050405020304" pitchFamily="18" charset="0"/>
              <a:ea typeface="Times New Roman" panose="02020603050405020304" pitchFamily="18" charset="0"/>
            </a:endParaRPr>
          </a:p>
          <a:p>
            <a:r>
              <a:rPr lang="en-US" sz="1400" dirty="0">
                <a:latin typeface="Arial" panose="020B0604020202020204" pitchFamily="34" charset="0"/>
                <a:ea typeface="Times New Roman" panose="02020603050405020304" pitchFamily="18" charset="0"/>
              </a:rPr>
              <a:t>The Entity shall provide to the municipality within 90 days of end of Entity’s fiscal year, an annual audited financial statement prepared by a certified public accountant, which clearly identifies the calculation of net profit of the entity. </a:t>
            </a:r>
            <a:endParaRPr lang="en-US" sz="1400" dirty="0">
              <a:latin typeface="Times New Roman" panose="02020603050405020304" pitchFamily="18" charset="0"/>
              <a:ea typeface="Times New Roman" panose="02020603050405020304" pitchFamily="18" charset="0"/>
            </a:endParaRPr>
          </a:p>
          <a:p>
            <a:endParaRPr lang="en-US" sz="1400" dirty="0">
              <a:latin typeface="Times New Roman" panose="02020603050405020304" pitchFamily="18" charset="0"/>
              <a:ea typeface="Times New Roman" panose="02020603050405020304" pitchFamily="18" charset="0"/>
            </a:endParaRPr>
          </a:p>
          <a:p>
            <a:endParaRPr lang="en-US" sz="1400" dirty="0">
              <a:latin typeface="Times New Roman" panose="02020603050405020304" pitchFamily="18" charset="0"/>
              <a:ea typeface="Times New Roman" panose="02020603050405020304" pitchFamily="18" charset="0"/>
            </a:endParaRPr>
          </a:p>
          <a:p>
            <a:r>
              <a:rPr lang="en-US" sz="1400" u="sng" dirty="0">
                <a:latin typeface="Arial" panose="020B0604020202020204" pitchFamily="34" charset="0"/>
                <a:ea typeface="Times New Roman" panose="02020603050405020304" pitchFamily="18" charset="0"/>
              </a:rPr>
              <a:t>Total Project Cost Audit</a:t>
            </a:r>
            <a:endParaRPr lang="en-US" sz="1400" dirty="0">
              <a:latin typeface="Times New Roman" panose="02020603050405020304" pitchFamily="18" charset="0"/>
              <a:ea typeface="Times New Roman" panose="02020603050405020304" pitchFamily="18" charset="0"/>
            </a:endParaRPr>
          </a:p>
          <a:p>
            <a:r>
              <a:rPr lang="en-US" sz="1400" dirty="0">
                <a:latin typeface="Arial" panose="020B0604020202020204" pitchFamily="34" charset="0"/>
                <a:ea typeface="Times New Roman" panose="02020603050405020304" pitchFamily="18" charset="0"/>
              </a:rPr>
              <a:t> </a:t>
            </a:r>
            <a:endParaRPr lang="en-US" sz="1400" dirty="0">
              <a:latin typeface="Times New Roman" panose="02020603050405020304" pitchFamily="18" charset="0"/>
              <a:ea typeface="Times New Roman" panose="02020603050405020304" pitchFamily="18" charset="0"/>
            </a:endParaRPr>
          </a:p>
          <a:p>
            <a:r>
              <a:rPr lang="en-US" sz="1400" i="1" dirty="0">
                <a:latin typeface="Arial" panose="020B0604020202020204" pitchFamily="34" charset="0"/>
                <a:ea typeface="Times New Roman" panose="02020603050405020304" pitchFamily="18" charset="0"/>
              </a:rPr>
              <a:t>N.J.S.A. 40A:20-3(h)</a:t>
            </a:r>
            <a:endParaRPr lang="en-US" sz="1400" dirty="0">
              <a:latin typeface="Times New Roman" panose="02020603050405020304" pitchFamily="18" charset="0"/>
              <a:ea typeface="Times New Roman" panose="02020603050405020304" pitchFamily="18" charset="0"/>
            </a:endParaRPr>
          </a:p>
          <a:p>
            <a:r>
              <a:rPr lang="en-US" sz="1400" dirty="0">
                <a:latin typeface="Arial" panose="020B0604020202020204" pitchFamily="34" charset="0"/>
                <a:ea typeface="Times New Roman" panose="02020603050405020304" pitchFamily="18" charset="0"/>
              </a:rPr>
              <a:t> </a:t>
            </a:r>
            <a:endParaRPr lang="en-US" sz="1400" dirty="0">
              <a:latin typeface="Times New Roman" panose="02020603050405020304" pitchFamily="18" charset="0"/>
              <a:ea typeface="Times New Roman" panose="02020603050405020304" pitchFamily="18" charset="0"/>
            </a:endParaRPr>
          </a:p>
          <a:p>
            <a:r>
              <a:rPr lang="en-US" sz="1400" dirty="0">
                <a:latin typeface="Arial" panose="020B0604020202020204" pitchFamily="34" charset="0"/>
                <a:ea typeface="Times New Roman" panose="02020603050405020304" pitchFamily="18" charset="0"/>
              </a:rPr>
              <a:t>- This audit goes hand in hand with the AFS.</a:t>
            </a:r>
            <a:endParaRPr lang="en-US" sz="1400" dirty="0">
              <a:latin typeface="Times New Roman" panose="02020603050405020304" pitchFamily="18" charset="0"/>
              <a:ea typeface="Times New Roman" panose="02020603050405020304" pitchFamily="18" charset="0"/>
            </a:endParaRPr>
          </a:p>
          <a:p>
            <a:r>
              <a:rPr lang="en-US" sz="1400" dirty="0">
                <a:latin typeface="Arial" panose="020B0604020202020204" pitchFamily="34" charset="0"/>
                <a:ea typeface="Times New Roman" panose="02020603050405020304" pitchFamily="18" charset="0"/>
              </a:rPr>
              <a:t> </a:t>
            </a:r>
            <a:endParaRPr lang="en-US" sz="1400" dirty="0">
              <a:latin typeface="Times New Roman" panose="02020603050405020304" pitchFamily="18" charset="0"/>
              <a:ea typeface="Times New Roman" panose="02020603050405020304" pitchFamily="18" charset="0"/>
            </a:endParaRPr>
          </a:p>
          <a:p>
            <a:pPr algn="just">
              <a:lnSpc>
                <a:spcPct val="200000"/>
              </a:lnSpc>
              <a:spcAft>
                <a:spcPts val="1200"/>
              </a:spcAft>
            </a:pPr>
            <a:r>
              <a:rPr lang="en-US" sz="1400" u="sng" dirty="0">
                <a:latin typeface="Arial" panose="020B0604020202020204" pitchFamily="34" charset="0"/>
                <a:ea typeface="Times New Roman" panose="02020603050405020304" pitchFamily="18" charset="0"/>
              </a:rPr>
              <a:t>Annual Disclosure Statement.</a:t>
            </a:r>
            <a:r>
              <a:rPr lang="en-US" sz="1400" dirty="0">
                <a:latin typeface="Arial" panose="020B0604020202020204" pitchFamily="34" charset="0"/>
                <a:ea typeface="Times New Roman" panose="02020603050405020304" pitchFamily="18" charset="0"/>
              </a:rPr>
              <a:t> </a:t>
            </a:r>
          </a:p>
          <a:p>
            <a:pPr algn="just">
              <a:lnSpc>
                <a:spcPct val="200000"/>
              </a:lnSpc>
              <a:spcAft>
                <a:spcPts val="1200"/>
              </a:spcAft>
            </a:pPr>
            <a:r>
              <a:rPr lang="en-US" sz="1400" dirty="0">
                <a:latin typeface="Arial" panose="020B0604020202020204" pitchFamily="34" charset="0"/>
                <a:ea typeface="Times New Roman" panose="02020603050405020304" pitchFamily="18" charset="0"/>
              </a:rPr>
              <a:t>N.J.S.A. 40A:20-5( e)</a:t>
            </a:r>
            <a:endParaRPr lang="en-US" sz="1400" dirty="0">
              <a:latin typeface="Times New Roman" panose="02020603050405020304" pitchFamily="18" charset="0"/>
              <a:ea typeface="Times New Roman" panose="02020603050405020304" pitchFamily="18" charset="0"/>
            </a:endParaRPr>
          </a:p>
          <a:p>
            <a:pPr algn="just">
              <a:lnSpc>
                <a:spcPct val="150000"/>
              </a:lnSpc>
              <a:spcAft>
                <a:spcPts val="1200"/>
              </a:spcAft>
            </a:pPr>
            <a:r>
              <a:rPr lang="en-US" sz="1400" dirty="0">
                <a:latin typeface="Arial" panose="020B0604020202020204" pitchFamily="34" charset="0"/>
                <a:ea typeface="Times New Roman" panose="02020603050405020304" pitchFamily="18" charset="0"/>
              </a:rPr>
              <a:t>-  The URE is required to file an annual statement of the persons having an ownership </a:t>
            </a:r>
            <a:endParaRPr lang="en-US" sz="1400" dirty="0">
              <a:latin typeface="Times New Roman" panose="02020603050405020304" pitchFamily="18" charset="0"/>
              <a:ea typeface="Times New Roman" panose="02020603050405020304" pitchFamily="18" charset="0"/>
            </a:endParaRPr>
          </a:p>
          <a:p>
            <a:pPr algn="just">
              <a:lnSpc>
                <a:spcPct val="150000"/>
              </a:lnSpc>
              <a:spcAft>
                <a:spcPts val="1200"/>
              </a:spcAft>
            </a:pPr>
            <a:r>
              <a:rPr lang="en-US" sz="1400" dirty="0">
                <a:latin typeface="Arial" panose="020B0604020202020204" pitchFamily="34" charset="0"/>
                <a:ea typeface="Times New Roman" panose="02020603050405020304" pitchFamily="18" charset="0"/>
              </a:rPr>
              <a:t>In the project and the extent of their ownership.</a:t>
            </a:r>
            <a:endParaRPr lang="en-US" sz="1400" dirty="0">
              <a:latin typeface="Times New Roman" panose="02020603050405020304" pitchFamily="18" charset="0"/>
              <a:ea typeface="Times New Roman" panose="02020603050405020304" pitchFamily="18" charset="0"/>
            </a:endParaRPr>
          </a:p>
          <a:p>
            <a:pPr algn="just">
              <a:lnSpc>
                <a:spcPct val="150000"/>
              </a:lnSpc>
              <a:spcAft>
                <a:spcPts val="1200"/>
              </a:spcAft>
            </a:pPr>
            <a:r>
              <a:rPr lang="en-US" sz="1400" dirty="0">
                <a:latin typeface="Arial" panose="020B0604020202020204" pitchFamily="34" charset="0"/>
                <a:ea typeface="Times New Roman" panose="02020603050405020304" pitchFamily="18" charset="0"/>
              </a:rPr>
              <a:t>-  Filed with the governing body.</a:t>
            </a:r>
            <a:endParaRPr lang="en-US" sz="1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63344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4CCE-D7FD-4DB6-9908-5F46368551A5}"/>
              </a:ext>
            </a:extLst>
          </p:cNvPr>
          <p:cNvSpPr>
            <a:spLocks noGrp="1"/>
          </p:cNvSpPr>
          <p:nvPr>
            <p:ph type="title"/>
          </p:nvPr>
        </p:nvSpPr>
        <p:spPr>
          <a:xfrm>
            <a:off x="838200" y="365125"/>
            <a:ext cx="10515600" cy="633251"/>
          </a:xfrm>
        </p:spPr>
        <p:txBody>
          <a:bodyPr>
            <a:normAutofit/>
          </a:bodyPr>
          <a:lstStyle/>
          <a:p>
            <a:r>
              <a:rPr lang="en-US" sz="2400" b="1" dirty="0">
                <a:latin typeface="Arial" panose="020B0604020202020204" pitchFamily="34" charset="0"/>
                <a:ea typeface="Times New Roman" panose="02020603050405020304" pitchFamily="18" charset="0"/>
              </a:rPr>
              <a:t>Can a project that has a tax exemption be sold?</a:t>
            </a:r>
            <a:endParaRPr lang="en-US" sz="24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71E75120-458C-4B78-B121-5A0A9F1EBB12}"/>
              </a:ext>
            </a:extLst>
          </p:cNvPr>
          <p:cNvSpPr/>
          <p:nvPr/>
        </p:nvSpPr>
        <p:spPr>
          <a:xfrm>
            <a:off x="838200" y="1118143"/>
            <a:ext cx="10151706" cy="4621714"/>
          </a:xfrm>
          <a:prstGeom prst="rect">
            <a:avLst/>
          </a:prstGeom>
        </p:spPr>
        <p:txBody>
          <a:bodyPr wrap="square">
            <a:spAutoFit/>
          </a:bodyPr>
          <a:lstStyle/>
          <a:p>
            <a:pPr algn="just">
              <a:spcAft>
                <a:spcPts val="1200"/>
              </a:spcAft>
            </a:pPr>
            <a:r>
              <a:rPr lang="en-US" sz="1200" i="1" u="sng" dirty="0">
                <a:latin typeface="Arial" panose="020B0604020202020204" pitchFamily="34" charset="0"/>
                <a:ea typeface="Times New Roman" panose="02020603050405020304" pitchFamily="18" charset="0"/>
              </a:rPr>
              <a:t>Consent to transfer provisions:</a:t>
            </a:r>
            <a:r>
              <a:rPr lang="en-US" sz="1200" dirty="0">
                <a:latin typeface="Arial" panose="020B0604020202020204" pitchFamily="34" charset="0"/>
                <a:ea typeface="Times New Roman" panose="02020603050405020304" pitchFamily="18" charset="0"/>
              </a:rPr>
              <a:t>   </a:t>
            </a:r>
            <a:endParaRPr lang="en-US" sz="1200" dirty="0">
              <a:latin typeface="Times New Roman" panose="02020603050405020304" pitchFamily="18" charset="0"/>
              <a:ea typeface="Times New Roman" panose="02020603050405020304" pitchFamily="18" charset="0"/>
            </a:endParaRPr>
          </a:p>
          <a:p>
            <a:pPr algn="just">
              <a:lnSpc>
                <a:spcPct val="200000"/>
              </a:lnSpc>
              <a:spcAft>
                <a:spcPts val="1200"/>
              </a:spcAft>
            </a:pPr>
            <a:r>
              <a:rPr lang="en-US" sz="1200" dirty="0">
                <a:latin typeface="Arial" panose="020B0604020202020204" pitchFamily="34" charset="0"/>
                <a:ea typeface="Times New Roman" panose="02020603050405020304" pitchFamily="18" charset="0"/>
              </a:rPr>
              <a:t>	-  The URE shall not transfer more than 10% of the ownership of the project with the exception of a transfer to another duly qualified urban renewal entity. N.J.S.A. 40A:20-5(e)</a:t>
            </a:r>
            <a:endParaRPr lang="en-US" sz="1200" dirty="0">
              <a:latin typeface="Times New Roman" panose="02020603050405020304" pitchFamily="18" charset="0"/>
              <a:ea typeface="Times New Roman" panose="02020603050405020304" pitchFamily="18" charset="0"/>
            </a:endParaRPr>
          </a:p>
          <a:p>
            <a:pPr algn="just">
              <a:lnSpc>
                <a:spcPct val="200000"/>
              </a:lnSpc>
              <a:spcAft>
                <a:spcPts val="1200"/>
              </a:spcAft>
            </a:pPr>
            <a:r>
              <a:rPr lang="en-US" sz="1200" i="1" dirty="0">
                <a:latin typeface="Arial" panose="020B0604020202020204" pitchFamily="34" charset="0"/>
                <a:ea typeface="Times New Roman" panose="02020603050405020304" pitchFamily="18" charset="0"/>
              </a:rPr>
              <a:t>The Financial Agreement may provide for:</a:t>
            </a:r>
            <a:endParaRPr lang="en-US" sz="1200" dirty="0">
              <a:latin typeface="Times New Roman" panose="02020603050405020304" pitchFamily="18" charset="0"/>
              <a:ea typeface="Times New Roman" panose="02020603050405020304" pitchFamily="18" charset="0"/>
            </a:endParaRPr>
          </a:p>
          <a:p>
            <a:pPr algn="just">
              <a:lnSpc>
                <a:spcPct val="200000"/>
              </a:lnSpc>
              <a:spcAft>
                <a:spcPts val="1200"/>
              </a:spcAft>
            </a:pPr>
            <a:r>
              <a:rPr lang="en-US" sz="1200" dirty="0">
                <a:latin typeface="Arial" panose="020B0604020202020204" pitchFamily="34" charset="0"/>
                <a:ea typeface="Times New Roman" panose="02020603050405020304" pitchFamily="18" charset="0"/>
              </a:rPr>
              <a:t>	-  Assignment of a financial agreement can only be accomplished by municipal ordinance.</a:t>
            </a:r>
            <a:endParaRPr lang="en-US" sz="1200" dirty="0">
              <a:latin typeface="Times New Roman" panose="02020603050405020304" pitchFamily="18" charset="0"/>
              <a:ea typeface="Times New Roman" panose="02020603050405020304" pitchFamily="18" charset="0"/>
            </a:endParaRPr>
          </a:p>
          <a:p>
            <a:pPr algn="just">
              <a:lnSpc>
                <a:spcPct val="200000"/>
              </a:lnSpc>
              <a:spcAft>
                <a:spcPts val="1200"/>
              </a:spcAft>
            </a:pPr>
            <a:r>
              <a:rPr lang="en-US" sz="1200" dirty="0">
                <a:latin typeface="Arial" panose="020B0604020202020204" pitchFamily="34" charset="0"/>
                <a:ea typeface="Times New Roman" panose="02020603050405020304" pitchFamily="18" charset="0"/>
              </a:rPr>
              <a:t>	-  Transferee must be a qualified URE and agree to assume obligations under the financial agreement. N.J.S.A. 40A:20-10(d)</a:t>
            </a:r>
            <a:endParaRPr lang="en-US" sz="1200" dirty="0">
              <a:latin typeface="Times New Roman" panose="02020603050405020304" pitchFamily="18" charset="0"/>
              <a:ea typeface="Times New Roman" panose="02020603050405020304" pitchFamily="18" charset="0"/>
            </a:endParaRPr>
          </a:p>
          <a:p>
            <a:pPr algn="just">
              <a:spcAft>
                <a:spcPts val="1200"/>
              </a:spcAft>
            </a:pPr>
            <a:r>
              <a:rPr lang="en-US" sz="1200" dirty="0">
                <a:latin typeface="Arial" panose="020B0604020202020204" pitchFamily="34" charset="0"/>
                <a:ea typeface="Times New Roman" panose="02020603050405020304" pitchFamily="18" charset="0"/>
              </a:rPr>
              <a:t>	-  Municipality can levy a transfer fee equal to 2% of the ASC for the processing of a request to continue the tax exemption.   N.J.S.A. 40A:20-10(d)</a:t>
            </a:r>
            <a:endParaRPr lang="en-US" sz="1200" dirty="0">
              <a:latin typeface="Times New Roman" panose="02020603050405020304" pitchFamily="18" charset="0"/>
              <a:ea typeface="Times New Roman" panose="02020603050405020304" pitchFamily="18" charset="0"/>
            </a:endParaRPr>
          </a:p>
          <a:p>
            <a:pPr algn="just">
              <a:lnSpc>
                <a:spcPct val="200000"/>
              </a:lnSpc>
              <a:spcAft>
                <a:spcPts val="1200"/>
              </a:spcAft>
            </a:pPr>
            <a:r>
              <a:rPr lang="en-US" sz="1200" dirty="0">
                <a:latin typeface="Arial" panose="020B0604020202020204" pitchFamily="34" charset="0"/>
                <a:ea typeface="Times New Roman" panose="02020603050405020304" pitchFamily="18" charset="0"/>
              </a:rPr>
              <a:t> </a:t>
            </a:r>
            <a:endParaRPr lang="en-US" sz="1200" dirty="0">
              <a:latin typeface="Times New Roman" panose="02020603050405020304" pitchFamily="18" charset="0"/>
              <a:ea typeface="Times New Roman" panose="02020603050405020304" pitchFamily="18" charset="0"/>
            </a:endParaRPr>
          </a:p>
          <a:p>
            <a:pPr algn="just">
              <a:lnSpc>
                <a:spcPct val="200000"/>
              </a:lnSpc>
              <a:spcAft>
                <a:spcPts val="1200"/>
              </a:spcAft>
            </a:pPr>
            <a:r>
              <a:rPr lang="en-US" sz="1200" b="1" dirty="0">
                <a:latin typeface="Arial" panose="020B0604020202020204" pitchFamily="34" charset="0"/>
                <a:ea typeface="Times New Roman" panose="02020603050405020304" pitchFamily="18" charset="0"/>
              </a:rPr>
              <a:t>NOTE:  </a:t>
            </a:r>
            <a:r>
              <a:rPr lang="en-US" sz="1200" dirty="0">
                <a:latin typeface="Arial" panose="020B0604020202020204" pitchFamily="34" charset="0"/>
                <a:ea typeface="Times New Roman" panose="02020603050405020304" pitchFamily="18" charset="0"/>
              </a:rPr>
              <a:t>Financial Agreement should state that assignment of a financial agreement provided that the URE is not in default under any aspect of the financial agreement. (</a:t>
            </a:r>
            <a:r>
              <a:rPr lang="en-US" sz="1200" dirty="0" err="1">
                <a:latin typeface="Arial" panose="020B0604020202020204" pitchFamily="34" charset="0"/>
                <a:ea typeface="Times New Roman" panose="02020603050405020304" pitchFamily="18" charset="0"/>
              </a:rPr>
              <a:t>ie</a:t>
            </a:r>
            <a:r>
              <a:rPr lang="en-US" sz="1200" dirty="0">
                <a:latin typeface="Arial" panose="020B0604020202020204" pitchFamily="34" charset="0"/>
                <a:ea typeface="Times New Roman" panose="02020603050405020304" pitchFamily="18" charset="0"/>
              </a:rPr>
              <a:t>: payment of all ASC and land taxes, have filed all annual audits and disclosure statements).</a:t>
            </a:r>
            <a:endParaRPr lang="en-US" sz="1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867494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4CCE-D7FD-4DB6-9908-5F46368551A5}"/>
              </a:ext>
            </a:extLst>
          </p:cNvPr>
          <p:cNvSpPr>
            <a:spLocks noGrp="1"/>
          </p:cNvSpPr>
          <p:nvPr>
            <p:ph type="title"/>
          </p:nvPr>
        </p:nvSpPr>
        <p:spPr>
          <a:xfrm>
            <a:off x="838200" y="365125"/>
            <a:ext cx="10515600" cy="633251"/>
          </a:xfrm>
        </p:spPr>
        <p:txBody>
          <a:bodyPr>
            <a:normAutofit/>
          </a:bodyPr>
          <a:lstStyle/>
          <a:p>
            <a:r>
              <a:rPr lang="en-US" sz="2400" dirty="0">
                <a:latin typeface="Arial" panose="020B0604020202020204" pitchFamily="34" charset="0"/>
                <a:cs typeface="Arial" panose="020B0604020202020204" pitchFamily="34" charset="0"/>
              </a:rPr>
              <a:t>Can a URE terminate a Financial Agreement?</a:t>
            </a:r>
          </a:p>
        </p:txBody>
      </p:sp>
      <p:sp>
        <p:nvSpPr>
          <p:cNvPr id="4" name="Rectangle 3">
            <a:extLst>
              <a:ext uri="{FF2B5EF4-FFF2-40B4-BE49-F238E27FC236}">
                <a16:creationId xmlns:a16="http://schemas.microsoft.com/office/drawing/2014/main" id="{7A15C5FF-B09F-441F-81B7-4440D95F8348}"/>
              </a:ext>
            </a:extLst>
          </p:cNvPr>
          <p:cNvSpPr/>
          <p:nvPr/>
        </p:nvSpPr>
        <p:spPr>
          <a:xfrm>
            <a:off x="838200" y="1305341"/>
            <a:ext cx="10265229" cy="3693319"/>
          </a:xfrm>
          <a:prstGeom prst="rect">
            <a:avLst/>
          </a:prstGeom>
        </p:spPr>
        <p:txBody>
          <a:bodyPr wrap="square">
            <a:spAutoFit/>
          </a:bodyPr>
          <a:lstStyle/>
          <a:p>
            <a:r>
              <a:rPr lang="en-US" b="1" i="1" dirty="0">
                <a:latin typeface="Arial" panose="020B0604020202020204" pitchFamily="34" charset="0"/>
                <a:ea typeface="Times New Roman" panose="02020603050405020304" pitchFamily="18" charset="0"/>
              </a:rPr>
              <a:t>N.J.S.A. 40A:20-13</a:t>
            </a:r>
            <a:endParaRPr lang="en-US" dirty="0">
              <a:latin typeface="Times New Roman" panose="02020603050405020304" pitchFamily="18" charset="0"/>
              <a:ea typeface="Times New Roman" panose="02020603050405020304" pitchFamily="18" charset="0"/>
            </a:endParaRPr>
          </a:p>
          <a:p>
            <a:r>
              <a:rPr lang="en-US" dirty="0">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r>
              <a:rPr lang="en-US" dirty="0">
                <a:latin typeface="Arial" panose="020B0604020202020204" pitchFamily="34" charset="0"/>
                <a:ea typeface="Times New Roman" panose="02020603050405020304" pitchFamily="18" charset="0"/>
              </a:rPr>
              <a:t>	Yes, any time after the expiration of 1 year from the completion date of the Project.</a:t>
            </a:r>
            <a:endParaRPr lang="en-US" dirty="0">
              <a:latin typeface="Times New Roman" panose="02020603050405020304" pitchFamily="18" charset="0"/>
              <a:ea typeface="Times New Roman" panose="02020603050405020304" pitchFamily="18" charset="0"/>
            </a:endParaRPr>
          </a:p>
          <a:p>
            <a:r>
              <a:rPr lang="en-US" dirty="0">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r>
              <a:rPr lang="en-US" b="1" dirty="0">
                <a:latin typeface="Arial" panose="020B0604020202020204" pitchFamily="34" charset="0"/>
                <a:ea typeface="Times New Roman" panose="02020603050405020304" pitchFamily="18" charset="0"/>
              </a:rPr>
              <a:t>How?</a:t>
            </a:r>
            <a:endParaRPr lang="en-US" dirty="0">
              <a:latin typeface="Times New Roman" panose="02020603050405020304" pitchFamily="18" charset="0"/>
              <a:ea typeface="Times New Roman" panose="02020603050405020304" pitchFamily="18" charset="0"/>
            </a:endParaRPr>
          </a:p>
          <a:p>
            <a:r>
              <a:rPr lang="en-US" dirty="0">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r>
              <a:rPr lang="en-US" dirty="0">
                <a:latin typeface="Arial" panose="020B0604020202020204" pitchFamily="34" charset="0"/>
                <a:ea typeface="Times New Roman" panose="02020603050405020304" pitchFamily="18" charset="0"/>
              </a:rPr>
              <a:t>	Notice to the governing body of the date it relinquishes its tax exempt status.</a:t>
            </a:r>
            <a:endParaRPr lang="en-US" dirty="0">
              <a:latin typeface="Times New Roman" panose="02020603050405020304" pitchFamily="18" charset="0"/>
              <a:ea typeface="Times New Roman" panose="02020603050405020304" pitchFamily="18" charset="0"/>
            </a:endParaRPr>
          </a:p>
          <a:p>
            <a:r>
              <a:rPr lang="en-US" dirty="0">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r>
              <a:rPr lang="en-US" b="1" dirty="0">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r>
              <a:rPr lang="en-US" b="1" dirty="0">
                <a:latin typeface="Arial" panose="020B0604020202020204" pitchFamily="34" charset="0"/>
                <a:ea typeface="Times New Roman" panose="02020603050405020304" pitchFamily="18" charset="0"/>
              </a:rPr>
              <a:t>What Happens?</a:t>
            </a:r>
            <a:endParaRPr lang="en-US" dirty="0">
              <a:latin typeface="Times New Roman" panose="02020603050405020304" pitchFamily="18" charset="0"/>
              <a:ea typeface="Times New Roman" panose="02020603050405020304" pitchFamily="18" charset="0"/>
            </a:endParaRPr>
          </a:p>
          <a:p>
            <a:r>
              <a:rPr lang="en-US" b="1" dirty="0">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r>
              <a:rPr lang="en-US" dirty="0">
                <a:latin typeface="Arial" panose="020B0604020202020204" pitchFamily="34" charset="0"/>
                <a:ea typeface="Times New Roman" panose="02020603050405020304" pitchFamily="18" charset="0"/>
              </a:rPr>
              <a:t>	The Project is returned to conventional tax rolls.  Tax Assessor employs use of added or omitted assessment principles.</a:t>
            </a: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331253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64CCE-D7FD-4DB6-9908-5F46368551A5}"/>
              </a:ext>
            </a:extLst>
          </p:cNvPr>
          <p:cNvSpPr>
            <a:spLocks noGrp="1"/>
          </p:cNvSpPr>
          <p:nvPr>
            <p:ph type="title"/>
          </p:nvPr>
        </p:nvSpPr>
        <p:spPr>
          <a:xfrm>
            <a:off x="838200" y="365125"/>
            <a:ext cx="10515600" cy="633251"/>
          </a:xfrm>
        </p:spPr>
        <p:txBody>
          <a:bodyPr>
            <a:noAutofit/>
          </a:bodyPr>
          <a:lstStyle/>
          <a:p>
            <a:r>
              <a:rPr lang="en-US" sz="2400" b="1" dirty="0">
                <a:latin typeface="Arial" panose="020B0604020202020204" pitchFamily="34" charset="0"/>
                <a:cs typeface="Arial" panose="020B0604020202020204" pitchFamily="34" charset="0"/>
              </a:rPr>
              <a:t>Can a municipality require an entity to pay Affordable Housing Contributions in consideration for a PILOT?</a:t>
            </a:r>
            <a:endParaRPr lang="en-US" sz="2400" dirty="0">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09944A69-CE89-409B-9E02-FFBDAC8745F9}"/>
              </a:ext>
            </a:extLst>
          </p:cNvPr>
          <p:cNvSpPr/>
          <p:nvPr/>
        </p:nvSpPr>
        <p:spPr>
          <a:xfrm>
            <a:off x="1175657" y="2407499"/>
            <a:ext cx="8257592" cy="646331"/>
          </a:xfrm>
          <a:prstGeom prst="rect">
            <a:avLst/>
          </a:prstGeom>
        </p:spPr>
        <p:txBody>
          <a:bodyPr wrap="square">
            <a:spAutoFit/>
          </a:bodyPr>
          <a:lstStyle/>
          <a:p>
            <a:r>
              <a:rPr lang="en-US" dirty="0">
                <a:latin typeface="Arial" panose="020B0604020202020204" pitchFamily="34" charset="0"/>
                <a:ea typeface="Times New Roman" panose="02020603050405020304" pitchFamily="18" charset="0"/>
              </a:rPr>
              <a:t>-	</a:t>
            </a:r>
            <a:r>
              <a:rPr lang="en-US" i="1" dirty="0">
                <a:latin typeface="Arial" panose="020B0604020202020204" pitchFamily="34" charset="0"/>
                <a:ea typeface="Times New Roman" panose="02020603050405020304" pitchFamily="18" charset="0"/>
              </a:rPr>
              <a:t>N.J.S.A. 40A:12A-4.2</a:t>
            </a:r>
            <a:r>
              <a:rPr lang="en-US" dirty="0">
                <a:latin typeface="Arial" panose="020B0604020202020204" pitchFamily="34" charset="0"/>
                <a:ea typeface="Times New Roman" panose="02020603050405020304" pitchFamily="18" charset="0"/>
              </a:rPr>
              <a:t> shall not exceed $1,500.00 per market rate unit; $1.50 per square foot for commercial; $0.10 cents per square foot for industrial.</a:t>
            </a: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074849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423BC-5128-4EA2-BC1C-15309FF741E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57F4A89-B2C0-4D88-8CC4-7AC9340D4BD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9298295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43B00-94D1-4DF6-8EE6-0DDD05A084B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AF64D5-831F-402E-8F1D-AD2C57A044F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8871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C5132-108C-4E8C-A548-9E5539895E28}"/>
              </a:ext>
            </a:extLst>
          </p:cNvPr>
          <p:cNvSpPr>
            <a:spLocks noGrp="1"/>
          </p:cNvSpPr>
          <p:nvPr>
            <p:ph type="title"/>
          </p:nvPr>
        </p:nvSpPr>
        <p:spPr/>
        <p:txBody>
          <a:bodyPr>
            <a:normAutofit/>
          </a:bodyPr>
          <a:lstStyle/>
          <a:p>
            <a:pPr algn="ctr"/>
            <a:r>
              <a:rPr lang="en-US" sz="6000" b="1" dirty="0"/>
              <a:t>WHAT TYPE?</a:t>
            </a:r>
            <a:endParaRPr lang="en-US" sz="6000" dirty="0"/>
          </a:p>
        </p:txBody>
      </p:sp>
      <p:sp>
        <p:nvSpPr>
          <p:cNvPr id="3" name="Content Placeholder 2">
            <a:extLst>
              <a:ext uri="{FF2B5EF4-FFF2-40B4-BE49-F238E27FC236}">
                <a16:creationId xmlns:a16="http://schemas.microsoft.com/office/drawing/2014/main" id="{22A34153-41AF-4E2B-96DC-2DFBC3B66329}"/>
              </a:ext>
            </a:extLst>
          </p:cNvPr>
          <p:cNvSpPr>
            <a:spLocks noGrp="1"/>
          </p:cNvSpPr>
          <p:nvPr>
            <p:ph idx="1"/>
          </p:nvPr>
        </p:nvSpPr>
        <p:spPr/>
        <p:txBody>
          <a:bodyPr>
            <a:normAutofit/>
          </a:bodyPr>
          <a:lstStyle/>
          <a:p>
            <a:r>
              <a:rPr lang="en-US" sz="3600" dirty="0"/>
              <a:t>NJHMFA usually used to support affordable housing; often associated with Low Income Housing Tax Credits </a:t>
            </a:r>
          </a:p>
          <a:p>
            <a:r>
              <a:rPr lang="en-US" sz="3600" dirty="0"/>
              <a:t>Income restricted/qualified</a:t>
            </a:r>
          </a:p>
          <a:p>
            <a:r>
              <a:rPr lang="en-US" sz="3600" dirty="0"/>
              <a:t>6.28 % of GROSS sheltered rents</a:t>
            </a:r>
          </a:p>
          <a:p>
            <a:r>
              <a:rPr lang="en-US" sz="3600" dirty="0"/>
              <a:t>May have certain requirements as to unit size; 1-2-3 bedrooms; common areas and amenities.</a:t>
            </a:r>
          </a:p>
        </p:txBody>
      </p:sp>
    </p:spTree>
    <p:extLst>
      <p:ext uri="{BB962C8B-B14F-4D97-AF65-F5344CB8AC3E}">
        <p14:creationId xmlns:p14="http://schemas.microsoft.com/office/powerpoint/2010/main" val="3459530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F9719-A9DA-4DD9-9D56-0EA7D4F98DD3}"/>
              </a:ext>
            </a:extLst>
          </p:cNvPr>
          <p:cNvSpPr>
            <a:spLocks noGrp="1"/>
          </p:cNvSpPr>
          <p:nvPr>
            <p:ph type="title"/>
          </p:nvPr>
        </p:nvSpPr>
        <p:spPr/>
        <p:txBody>
          <a:bodyPr>
            <a:normAutofit/>
          </a:bodyPr>
          <a:lstStyle/>
          <a:p>
            <a:pPr algn="ctr"/>
            <a:r>
              <a:rPr lang="en-US" sz="6000" b="1" dirty="0"/>
              <a:t>WHAT TYPE?</a:t>
            </a:r>
            <a:endParaRPr lang="en-US" sz="6000" dirty="0"/>
          </a:p>
        </p:txBody>
      </p:sp>
      <p:sp>
        <p:nvSpPr>
          <p:cNvPr id="3" name="Content Placeholder 2">
            <a:extLst>
              <a:ext uri="{FF2B5EF4-FFF2-40B4-BE49-F238E27FC236}">
                <a16:creationId xmlns:a16="http://schemas.microsoft.com/office/drawing/2014/main" id="{8537343C-C9C4-405C-B6AB-7A5067510DD3}"/>
              </a:ext>
            </a:extLst>
          </p:cNvPr>
          <p:cNvSpPr>
            <a:spLocks noGrp="1"/>
          </p:cNvSpPr>
          <p:nvPr>
            <p:ph idx="1"/>
          </p:nvPr>
        </p:nvSpPr>
        <p:spPr/>
        <p:txBody>
          <a:bodyPr/>
          <a:lstStyle/>
          <a:p>
            <a:r>
              <a:rPr lang="en-US" sz="4400" dirty="0"/>
              <a:t>Long Term Tax Exemptions (LTTE)</a:t>
            </a:r>
          </a:p>
          <a:p>
            <a:r>
              <a:rPr lang="en-US" sz="4400" dirty="0"/>
              <a:t>Redevelopment Projects</a:t>
            </a:r>
          </a:p>
          <a:p>
            <a:r>
              <a:rPr lang="en-US" sz="4400" dirty="0"/>
              <a:t>Annual Gross Revenue OR Total Project Costs</a:t>
            </a:r>
          </a:p>
          <a:p>
            <a:r>
              <a:rPr lang="en-US" sz="4400" dirty="0"/>
              <a:t>Annual Gross Revenue “floor”           </a:t>
            </a:r>
          </a:p>
          <a:p>
            <a:endParaRPr lang="en-US" dirty="0"/>
          </a:p>
        </p:txBody>
      </p:sp>
    </p:spTree>
    <p:extLst>
      <p:ext uri="{BB962C8B-B14F-4D97-AF65-F5344CB8AC3E}">
        <p14:creationId xmlns:p14="http://schemas.microsoft.com/office/powerpoint/2010/main" val="67004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42971-AC43-4031-A3F4-F90BA6DF2F0C}"/>
              </a:ext>
            </a:extLst>
          </p:cNvPr>
          <p:cNvSpPr>
            <a:spLocks noGrp="1"/>
          </p:cNvSpPr>
          <p:nvPr>
            <p:ph type="title"/>
          </p:nvPr>
        </p:nvSpPr>
        <p:spPr/>
        <p:txBody>
          <a:bodyPr>
            <a:normAutofit/>
          </a:bodyPr>
          <a:lstStyle/>
          <a:p>
            <a:pPr algn="ctr"/>
            <a:r>
              <a:rPr lang="en-US" sz="6000" b="1" dirty="0"/>
              <a:t>WHY A PILOT?</a:t>
            </a:r>
          </a:p>
        </p:txBody>
      </p:sp>
      <p:sp>
        <p:nvSpPr>
          <p:cNvPr id="3" name="Content Placeholder 2">
            <a:extLst>
              <a:ext uri="{FF2B5EF4-FFF2-40B4-BE49-F238E27FC236}">
                <a16:creationId xmlns:a16="http://schemas.microsoft.com/office/drawing/2014/main" id="{46229C67-3E91-42B1-A786-6D9C64FE076A}"/>
              </a:ext>
            </a:extLst>
          </p:cNvPr>
          <p:cNvSpPr>
            <a:spLocks noGrp="1"/>
          </p:cNvSpPr>
          <p:nvPr>
            <p:ph idx="1"/>
          </p:nvPr>
        </p:nvSpPr>
        <p:spPr/>
        <p:txBody>
          <a:bodyPr>
            <a:normAutofit/>
          </a:bodyPr>
          <a:lstStyle/>
          <a:p>
            <a:r>
              <a:rPr lang="en-US" sz="3600" dirty="0"/>
              <a:t>To make “undevelopable” areas developable</a:t>
            </a:r>
          </a:p>
          <a:p>
            <a:r>
              <a:rPr lang="en-US" sz="3600" dirty="0"/>
              <a:t>To lure new ratables/homeowners (ex Philadelphia)</a:t>
            </a:r>
          </a:p>
          <a:p>
            <a:r>
              <a:rPr lang="en-US" sz="3600" dirty="0"/>
              <a:t>To provide affordable housing – including senior housing</a:t>
            </a:r>
          </a:p>
          <a:p>
            <a:r>
              <a:rPr lang="en-US" sz="3600" dirty="0"/>
              <a:t>To spur redevelopment or repurposing</a:t>
            </a:r>
          </a:p>
          <a:p>
            <a:r>
              <a:rPr lang="en-US" sz="3600" dirty="0"/>
              <a:t>To encourage needed property improvements without the burden of higher taxes</a:t>
            </a:r>
          </a:p>
        </p:txBody>
      </p:sp>
    </p:spTree>
    <p:extLst>
      <p:ext uri="{BB962C8B-B14F-4D97-AF65-F5344CB8AC3E}">
        <p14:creationId xmlns:p14="http://schemas.microsoft.com/office/powerpoint/2010/main" val="2907315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EA309-7FD9-4145-8F4A-60096134C5B2}"/>
              </a:ext>
            </a:extLst>
          </p:cNvPr>
          <p:cNvSpPr>
            <a:spLocks noGrp="1"/>
          </p:cNvSpPr>
          <p:nvPr>
            <p:ph type="title"/>
          </p:nvPr>
        </p:nvSpPr>
        <p:spPr/>
        <p:txBody>
          <a:bodyPr>
            <a:normAutofit/>
          </a:bodyPr>
          <a:lstStyle/>
          <a:p>
            <a:pPr algn="ctr"/>
            <a:r>
              <a:rPr lang="en-US" sz="6000" b="1" dirty="0"/>
              <a:t>BENEFITS OF PILOTS</a:t>
            </a:r>
          </a:p>
        </p:txBody>
      </p:sp>
      <p:sp>
        <p:nvSpPr>
          <p:cNvPr id="3" name="Content Placeholder 2">
            <a:extLst>
              <a:ext uri="{FF2B5EF4-FFF2-40B4-BE49-F238E27FC236}">
                <a16:creationId xmlns:a16="http://schemas.microsoft.com/office/drawing/2014/main" id="{FE41D631-743D-434C-984C-6F6A15DB2224}"/>
              </a:ext>
            </a:extLst>
          </p:cNvPr>
          <p:cNvSpPr>
            <a:spLocks noGrp="1"/>
          </p:cNvSpPr>
          <p:nvPr>
            <p:ph idx="1"/>
          </p:nvPr>
        </p:nvSpPr>
        <p:spPr/>
        <p:txBody>
          <a:bodyPr/>
          <a:lstStyle/>
          <a:p>
            <a:r>
              <a:rPr lang="en-US" sz="3600" dirty="0"/>
              <a:t>PILOTS are a useful tool to attract investment</a:t>
            </a:r>
          </a:p>
          <a:p>
            <a:r>
              <a:rPr lang="en-US" sz="3600" dirty="0"/>
              <a:t>In non-residential projects – the “positive” impact on employment</a:t>
            </a:r>
          </a:p>
          <a:p>
            <a:r>
              <a:rPr lang="en-US" sz="3600" dirty="0"/>
              <a:t>Additional community benefits/involvement</a:t>
            </a:r>
          </a:p>
          <a:p>
            <a:r>
              <a:rPr lang="en-US" sz="3600" dirty="0"/>
              <a:t>Project competition </a:t>
            </a:r>
          </a:p>
          <a:p>
            <a:r>
              <a:rPr lang="en-US" sz="3600" dirty="0"/>
              <a:t>Leverage of revenue to help a municipality</a:t>
            </a:r>
          </a:p>
          <a:p>
            <a:r>
              <a:rPr lang="en-US" sz="3600" dirty="0"/>
              <a:t>Provide tax “certainty” for the developer</a:t>
            </a:r>
          </a:p>
          <a:p>
            <a:endParaRPr lang="en-US" dirty="0"/>
          </a:p>
        </p:txBody>
      </p:sp>
    </p:spTree>
    <p:extLst>
      <p:ext uri="{BB962C8B-B14F-4D97-AF65-F5344CB8AC3E}">
        <p14:creationId xmlns:p14="http://schemas.microsoft.com/office/powerpoint/2010/main" val="6669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9221F-C483-4983-99C9-88862EC97409}"/>
              </a:ext>
            </a:extLst>
          </p:cNvPr>
          <p:cNvSpPr>
            <a:spLocks noGrp="1"/>
          </p:cNvSpPr>
          <p:nvPr>
            <p:ph type="title"/>
          </p:nvPr>
        </p:nvSpPr>
        <p:spPr/>
        <p:txBody>
          <a:bodyPr>
            <a:normAutofit/>
          </a:bodyPr>
          <a:lstStyle/>
          <a:p>
            <a:pPr algn="ctr"/>
            <a:r>
              <a:rPr lang="en-US" sz="6000" b="1" dirty="0"/>
              <a:t>TODAY: LTTE PILOTS</a:t>
            </a:r>
          </a:p>
        </p:txBody>
      </p:sp>
      <p:sp>
        <p:nvSpPr>
          <p:cNvPr id="3" name="Content Placeholder 2">
            <a:extLst>
              <a:ext uri="{FF2B5EF4-FFF2-40B4-BE49-F238E27FC236}">
                <a16:creationId xmlns:a16="http://schemas.microsoft.com/office/drawing/2014/main" id="{B86709F8-E7DD-42FB-A453-4F9F0B5F10FD}"/>
              </a:ext>
            </a:extLst>
          </p:cNvPr>
          <p:cNvSpPr>
            <a:spLocks noGrp="1"/>
          </p:cNvSpPr>
          <p:nvPr>
            <p:ph idx="1"/>
          </p:nvPr>
        </p:nvSpPr>
        <p:spPr/>
        <p:txBody>
          <a:bodyPr/>
          <a:lstStyle/>
          <a:p>
            <a:r>
              <a:rPr lang="en-US" sz="3600" dirty="0"/>
              <a:t>Limited to Urban Renewal Entities URE</a:t>
            </a:r>
          </a:p>
          <a:p>
            <a:r>
              <a:rPr lang="en-US" sz="3600" dirty="0"/>
              <a:t>Subject to a profit limitation of 12% (below a market investor’s rate of return)</a:t>
            </a:r>
          </a:p>
          <a:p>
            <a:r>
              <a:rPr lang="en-US" sz="3600" dirty="0"/>
              <a:t>LTTE PILOTS – basis of Annual Gross Revenue AGR (10% of AGR floor) or</a:t>
            </a:r>
          </a:p>
          <a:p>
            <a:r>
              <a:rPr lang="en-US" sz="3600" dirty="0"/>
              <a:t>Total Project Costs TPC (2% of TPC floor)</a:t>
            </a:r>
          </a:p>
          <a:p>
            <a:r>
              <a:rPr lang="en-US" sz="3600" dirty="0"/>
              <a:t>[floor= minimum payment]</a:t>
            </a:r>
          </a:p>
          <a:p>
            <a:endParaRPr lang="en-US" dirty="0"/>
          </a:p>
        </p:txBody>
      </p:sp>
    </p:spTree>
    <p:extLst>
      <p:ext uri="{BB962C8B-B14F-4D97-AF65-F5344CB8AC3E}">
        <p14:creationId xmlns:p14="http://schemas.microsoft.com/office/powerpoint/2010/main" val="31317014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4759</TotalTime>
  <Words>4212</Words>
  <Application>Microsoft Office PowerPoint</Application>
  <PresentationFormat>Widescreen</PresentationFormat>
  <Paragraphs>348</Paragraphs>
  <Slides>45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45</vt:i4>
      </vt:variant>
    </vt:vector>
  </HeadingPairs>
  <TitlesOfParts>
    <vt:vector size="50" baseType="lpstr">
      <vt:lpstr>Arial</vt:lpstr>
      <vt:lpstr>Calibri</vt:lpstr>
      <vt:lpstr>Calibri Light</vt:lpstr>
      <vt:lpstr>Times New Roman</vt:lpstr>
      <vt:lpstr>Office Theme</vt:lpstr>
      <vt:lpstr>PILOTS IN PRACTICE ROUND TABLE</vt:lpstr>
      <vt:lpstr>DISCLAIMER</vt:lpstr>
      <vt:lpstr>…take me to the PILOT</vt:lpstr>
      <vt:lpstr>WHAT TYPE?</vt:lpstr>
      <vt:lpstr>WHAT TYPE?</vt:lpstr>
      <vt:lpstr>WHAT TYPE?</vt:lpstr>
      <vt:lpstr>WHY A PILOT?</vt:lpstr>
      <vt:lpstr>BENEFITS OF PILOTS</vt:lpstr>
      <vt:lpstr>TODAY: LTTE PILOTS</vt:lpstr>
      <vt:lpstr>LTTE PILOTS</vt:lpstr>
      <vt:lpstr>METHODOLOGY</vt:lpstr>
      <vt:lpstr>IT TAKES A VILLAGE</vt:lpstr>
      <vt:lpstr>PILOT NJSA 40A:20-12(b)</vt:lpstr>
      <vt:lpstr>PRESENT “REALITY” vs PILOT</vt:lpstr>
      <vt:lpstr>Example</vt:lpstr>
      <vt:lpstr>PILOT METHODOLOGY LTTE</vt:lpstr>
      <vt:lpstr>APPLICATION CONTINUED</vt:lpstr>
      <vt:lpstr>A PILOT IS AN AGREEMENT PROVIDING AN EXEMPTION</vt:lpstr>
      <vt:lpstr>AGREEMENT</vt:lpstr>
      <vt:lpstr>METHODOLOGY</vt:lpstr>
      <vt:lpstr>TERM</vt:lpstr>
      <vt:lpstr>LAND TAXES?</vt:lpstr>
      <vt:lpstr>“ANNUAL SERVICE CHARGE” (ASC)  N.J.S.A. 40A:20-12(b)(1)</vt:lpstr>
      <vt:lpstr>ANNUAL GROSS REVENUE AGR</vt:lpstr>
      <vt:lpstr>What is annual gross revenue in a “for sale” Project?  N.J.S.A. 40A:20-14(a)</vt:lpstr>
      <vt:lpstr>What is Total Project Cost?</vt:lpstr>
      <vt:lpstr>Projected construction cost per architect’s estimate</vt:lpstr>
      <vt:lpstr>What are mandatory staged adjustments? N.J.S.A. 40A:20-12(b)(2)</vt:lpstr>
      <vt:lpstr>Annual service charges</vt:lpstr>
      <vt:lpstr>When does a project qualify for a long term tax exemption?</vt:lpstr>
      <vt:lpstr>How does a Company qualify for a long term tax exemption?</vt:lpstr>
      <vt:lpstr>How does a company qualify as an urban renewal entity?</vt:lpstr>
      <vt:lpstr>PowerPoint Presentation</vt:lpstr>
      <vt:lpstr>What must a qualified urban renewal entity do to apply for a long term tax exemption?</vt:lpstr>
      <vt:lpstr>What must be in the entity’s tax exemption application? </vt:lpstr>
      <vt:lpstr>PowerPoint Presentation</vt:lpstr>
      <vt:lpstr>PowerPoint Presentation</vt:lpstr>
      <vt:lpstr>What must be in a Financial Agreement?</vt:lpstr>
      <vt:lpstr>PowerPoint Presentation</vt:lpstr>
      <vt:lpstr>Does a URE have reporting obligations?</vt:lpstr>
      <vt:lpstr>Can a project that has a tax exemption be sold?</vt:lpstr>
      <vt:lpstr>Can a URE terminate a Financial Agreement?</vt:lpstr>
      <vt:lpstr>Can a municipality require an entity to pay Affordable Housing Contributions in consideration for a PILOT?</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PILOTS IN PRACTICE ROUND TABLE</dc:title>
  <dc:creator>Charles Tinder</dc:creator>
  <cp:lastModifiedBy>Vincent Belluscio</cp:lastModifiedBy>
  <cp:revision>3</cp:revision>
  <dcterms:created xsi:type="dcterms:W3CDTF">2022-05-13T15:53:34Z</dcterms:created>
  <dcterms:modified xsi:type="dcterms:W3CDTF">2022-05-20T14:57:31Z</dcterms:modified>
</cp:coreProperties>
</file>